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79" r:id="rId4"/>
    <p:sldId id="293" r:id="rId5"/>
    <p:sldId id="261" r:id="rId6"/>
    <p:sldId id="260" r:id="rId7"/>
    <p:sldId id="294" r:id="rId8"/>
    <p:sldId id="295" r:id="rId9"/>
    <p:sldId id="267" r:id="rId10"/>
    <p:sldId id="309" r:id="rId11"/>
    <p:sldId id="296" r:id="rId12"/>
    <p:sldId id="288" r:id="rId13"/>
    <p:sldId id="282" r:id="rId14"/>
    <p:sldId id="318" r:id="rId15"/>
    <p:sldId id="284" r:id="rId16"/>
    <p:sldId id="310" r:id="rId17"/>
    <p:sldId id="308" r:id="rId18"/>
    <p:sldId id="285" r:id="rId19"/>
    <p:sldId id="299" r:id="rId20"/>
    <p:sldId id="302" r:id="rId21"/>
    <p:sldId id="301" r:id="rId22"/>
    <p:sldId id="303" r:id="rId23"/>
    <p:sldId id="304" r:id="rId24"/>
    <p:sldId id="305" r:id="rId25"/>
    <p:sldId id="311" r:id="rId26"/>
    <p:sldId id="312" r:id="rId27"/>
    <p:sldId id="313" r:id="rId28"/>
    <p:sldId id="315" r:id="rId29"/>
    <p:sldId id="316" r:id="rId30"/>
    <p:sldId id="320" r:id="rId31"/>
    <p:sldId id="321" r:id="rId32"/>
    <p:sldId id="319" r:id="rId33"/>
    <p:sldId id="281" r:id="rId34"/>
    <p:sldId id="291"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C1B8A-FF83-EE79-AA10-127A70473383}" name="Thaisa Venel Braga" initials="TB" userId="S::thaisa.braga@fazenda.niteroi.rj.gov.br::180cb708-a98b-46c1-931a-f48c81569c10" providerId="AD"/>
  <p188:author id="{7323E198-A77B-E5E7-EC21-422ACD2CF0F3}" name="Departamento de Estudos Fiscais - Niterói" initials="DN" userId="S::estudosfiscais@fazenda.niteroi.rj.gov.br::0990bd9f-c82b-4975-a020-272e231f7a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a Furtado Reis" initials="JFR" lastIdx="11" clrIdx="0"/>
  <p:cmAuthor id="2" name="thaisa ." initials="t." lastIdx="2" clrIdx="1"/>
  <p:cmAuthor id="3" name="Lucas José Lopes Paz" initials="LJLP" lastIdx="13" clrIdx="2"/>
  <p:cmAuthor id="4" name="Departamento de Estudos Fiscais - Niterói" initials="DN" lastIdx="14" clrIdx="3"/>
  <p:cmAuthor id="5" name="Lucas José Lopes Paz" initials="LP" lastIdx="2" clrIdx="4"/>
  <p:cmAuthor id="6" name="Thaisa Venel Braga" initials="TB"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66"/>
    <a:srgbClr val="33CC33"/>
    <a:srgbClr val="CC66FF"/>
    <a:srgbClr val="FFCCCC"/>
    <a:srgbClr val="66FFCC"/>
    <a:srgbClr val="FF6699"/>
    <a:srgbClr val="CF9A6F"/>
    <a:srgbClr val="FF99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0FF5F-970A-3A7E-B614-088AB5657B21}" v="1" dt="2024-05-03T13:52:47.392"/>
    <p1510:client id="{946295C3-D4D7-AA06-C994-684BF19BBF67}" v="6" dt="2024-05-03T11:55:16.900"/>
    <p1510:client id="{A73ABF51-723A-B2C9-C6B8-BF3CE277513B}" v="261" dt="2024-05-03T14:08:35.25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263" autoAdjust="0"/>
  </p:normalViewPr>
  <p:slideViewPr>
    <p:cSldViewPr snapToGrid="0">
      <p:cViewPr varScale="1">
        <p:scale>
          <a:sx n="107" d="100"/>
          <a:sy n="107" d="100"/>
        </p:scale>
        <p:origin x="714" y="114"/>
      </p:cViewPr>
      <p:guideLst>
        <p:guide orient="horz" pos="2183"/>
        <p:guide pos="38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ffaela\Downloads\Boletim%20Econ&#244;mico%20-%20ISS%20-%201T2024%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affaela\Desktop\Boletim%20Econ&#244;mico%20-%20ISS%20-%201T2024%20(30042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affaela\Desktop\Boletim%20Econ&#244;mico%20-%20ISS%20-%201T2024%20(30042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Raffaela\Desktop\Boletim%20Econ&#244;mico%20-%20ISS%20-%201T2024%20(30042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affaela\Desktop\Boletim%20Econ&#244;mico%20-%20ISS%20-%201T2024%20(30042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Raffaela\Desktop\Boletim%20Econ&#244;mico%20-%20ISS%20-%201T2024%20(300424).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Raffaela\Desktop\Municipios%20BRASIL%201&#186;%20BI%202024%20(3004202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Raffaela\Desktop\Municipios%20BRASIL%201&#186;%20BI%202024%20(3004202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Raffaela\Desktop\boletim%201&#186;%20tri%202024\Regi&#227;o%20Metropolitana%20RJ%206BI%202022-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Raffaela\Desktop\boletim%201&#186;%20tri%202024\Regi&#227;o%20Metropolitana%20RJ%206BI%202022-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ffaela\Downloads\Boletim%20Econ&#244;mico%20-%20ISS%20-%201T2024%20(3).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thaisabraga\Downloads\Boletim%20Econo&#770;mico%20-%20ISS%20-%203T2023%20thaisa-raffa%2023.1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3673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Dosis-Book"/>
                    <a:ea typeface="+mn-ea"/>
                    <a:cs typeface="Times New Roman" panose="02020603050405020304" pitchFamily="18" charset="0"/>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'1 ok'!$E$13:$G$13</c:f>
              <c:strCache>
                <c:ptCount val="3"/>
                <c:pt idx="0">
                  <c:v>1º trimestre/2022</c:v>
                </c:pt>
                <c:pt idx="1">
                  <c:v>1º trimestre/2023</c:v>
                </c:pt>
                <c:pt idx="2">
                  <c:v>1º trimestre/2024</c:v>
                </c:pt>
              </c:strCache>
            </c:strRef>
          </c:cat>
          <c:val>
            <c:numRef>
              <c:f>'1 ok'!$E$14:$G$14</c:f>
              <c:numCache>
                <c:formatCode>#,##0</c:formatCode>
                <c:ptCount val="3"/>
                <c:pt idx="0">
                  <c:v>1895847</c:v>
                </c:pt>
                <c:pt idx="1">
                  <c:v>2159239</c:v>
                </c:pt>
                <c:pt idx="2">
                  <c:v>2312471</c:v>
                </c:pt>
              </c:numCache>
            </c:numRef>
          </c:val>
          <c:smooth val="0"/>
          <c:extLst>
            <c:ext xmlns:c16="http://schemas.microsoft.com/office/drawing/2014/chart" uri="{C3380CC4-5D6E-409C-BE32-E72D297353CC}">
              <c16:uniqueId val="{00000001-7B87-419D-A0BA-6CAFC35203FB}"/>
            </c:ext>
          </c:extLst>
        </c:ser>
        <c:dLbls>
          <c:showLegendKey val="0"/>
          <c:showVal val="0"/>
          <c:showCatName val="0"/>
          <c:showSerName val="0"/>
          <c:showPercent val="0"/>
          <c:showBubbleSize val="0"/>
        </c:dLbls>
        <c:smooth val="0"/>
        <c:axId val="215203840"/>
        <c:axId val="215205376"/>
      </c:lineChart>
      <c:catAx>
        <c:axId val="21520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Dosis-Book"/>
                <a:ea typeface="+mn-ea"/>
                <a:cs typeface="Times New Roman" panose="02020603050405020304" pitchFamily="18" charset="0"/>
              </a:defRPr>
            </a:pPr>
            <a:endParaRPr lang="pt-BR"/>
          </a:p>
        </c:txPr>
        <c:crossAx val="215205376"/>
        <c:crosses val="autoZero"/>
        <c:auto val="1"/>
        <c:lblAlgn val="ctr"/>
        <c:lblOffset val="100"/>
        <c:noMultiLvlLbl val="0"/>
      </c:catAx>
      <c:valAx>
        <c:axId val="2152053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52038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cat>
            <c:strRef>
              <c:f>'12 ok'!$G$12:$G$18</c:f>
              <c:strCache>
                <c:ptCount val="7"/>
                <c:pt idx="0">
                  <c:v>Armazenamento e atividades auxiliares dos transportes</c:v>
                </c:pt>
                <c:pt idx="1">
                  <c:v>Seguros, resseguros, previdência complementar e planos de saúde</c:v>
                </c:pt>
                <c:pt idx="2">
                  <c:v>Atividades de prestação de serviços de informação</c:v>
                </c:pt>
                <c:pt idx="3">
                  <c:v>Educação</c:v>
                </c:pt>
                <c:pt idx="4">
                  <c:v>Atividades de atenção à saúde humana</c:v>
                </c:pt>
                <c:pt idx="5">
                  <c:v>Atividades dos serviços de tecnologia da informação</c:v>
                </c:pt>
                <c:pt idx="6">
                  <c:v>Outras atividades </c:v>
                </c:pt>
              </c:strCache>
            </c:strRef>
          </c:cat>
          <c:val>
            <c:numRef>
              <c:f>'12 ok'!$H$12:$H$18</c:f>
            </c:numRef>
          </c:val>
          <c:extLst>
            <c:ext xmlns:c16="http://schemas.microsoft.com/office/drawing/2014/chart" uri="{C3380CC4-5D6E-409C-BE32-E72D297353CC}">
              <c16:uniqueId val="{00000000-3C86-4706-97D1-5856863A078B}"/>
            </c:ext>
          </c:extLst>
        </c:ser>
        <c:ser>
          <c:idx val="1"/>
          <c:order val="1"/>
          <c:dPt>
            <c:idx val="0"/>
            <c:bubble3D val="0"/>
            <c:spPr>
              <a:solidFill>
                <a:srgbClr val="FF0000"/>
              </a:solidFill>
              <a:ln w="19050">
                <a:solidFill>
                  <a:schemeClr val="lt1"/>
                </a:solidFill>
              </a:ln>
              <a:effectLst/>
            </c:spPr>
            <c:extLst>
              <c:ext xmlns:c16="http://schemas.microsoft.com/office/drawing/2014/chart" uri="{C3380CC4-5D6E-409C-BE32-E72D297353CC}">
                <c16:uniqueId val="{00000001-678F-4756-8FD0-B3C9498ED49C}"/>
              </c:ext>
            </c:extLst>
          </c:dPt>
          <c:dPt>
            <c:idx val="1"/>
            <c:bubble3D val="0"/>
            <c:spPr>
              <a:solidFill>
                <a:srgbClr val="FF99CC"/>
              </a:solidFill>
              <a:ln w="19050">
                <a:solidFill>
                  <a:schemeClr val="lt1"/>
                </a:solidFill>
              </a:ln>
              <a:effectLst/>
            </c:spPr>
            <c:extLst>
              <c:ext xmlns:c16="http://schemas.microsoft.com/office/drawing/2014/chart" uri="{C3380CC4-5D6E-409C-BE32-E72D297353CC}">
                <c16:uniqueId val="{00000005-3C86-4706-97D1-5856863A078B}"/>
              </c:ext>
            </c:extLst>
          </c:dPt>
          <c:dPt>
            <c:idx val="2"/>
            <c:bubble3D val="0"/>
            <c:spPr>
              <a:solidFill>
                <a:srgbClr val="66FFCC"/>
              </a:solidFill>
              <a:ln w="19050">
                <a:solidFill>
                  <a:schemeClr val="lt1"/>
                </a:solidFill>
              </a:ln>
              <a:effectLst/>
            </c:spPr>
            <c:extLst>
              <c:ext xmlns:c16="http://schemas.microsoft.com/office/drawing/2014/chart" uri="{C3380CC4-5D6E-409C-BE32-E72D297353CC}">
                <c16:uniqueId val="{00000004-3C86-4706-97D1-5856863A078B}"/>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678F-4756-8FD0-B3C9498ED49C}"/>
              </c:ext>
            </c:extLst>
          </c:dPt>
          <c:dPt>
            <c:idx val="4"/>
            <c:bubble3D val="0"/>
            <c:spPr>
              <a:solidFill>
                <a:srgbClr val="990099"/>
              </a:solidFill>
              <a:ln w="19050">
                <a:solidFill>
                  <a:schemeClr val="lt1"/>
                </a:solidFill>
              </a:ln>
              <a:effectLst/>
            </c:spPr>
            <c:extLst>
              <c:ext xmlns:c16="http://schemas.microsoft.com/office/drawing/2014/chart" uri="{C3380CC4-5D6E-409C-BE32-E72D297353CC}">
                <c16:uniqueId val="{00000003-3C86-4706-97D1-5856863A078B}"/>
              </c:ext>
            </c:extLst>
          </c:dPt>
          <c:dPt>
            <c:idx val="5"/>
            <c:bubble3D val="0"/>
            <c:spPr>
              <a:solidFill>
                <a:srgbClr val="CC6600"/>
              </a:solidFill>
              <a:ln w="19050">
                <a:solidFill>
                  <a:schemeClr val="lt1"/>
                </a:solidFill>
              </a:ln>
              <a:effectLst/>
            </c:spPr>
            <c:extLst>
              <c:ext xmlns:c16="http://schemas.microsoft.com/office/drawing/2014/chart" uri="{C3380CC4-5D6E-409C-BE32-E72D297353CC}">
                <c16:uniqueId val="{0000000B-678F-4756-8FD0-B3C9498ED49C}"/>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2-3C86-4706-97D1-5856863A078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Dosis" pitchFamily="2" charset="0"/>
                    <a:ea typeface="+mn-ea"/>
                    <a:cs typeface="+mn-cs"/>
                  </a:defRPr>
                </a:pPr>
                <a:endParaRPr lang="pt-B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 ok'!$G$12:$G$18</c:f>
              <c:strCache>
                <c:ptCount val="7"/>
                <c:pt idx="0">
                  <c:v>Armazenamento e atividades auxiliares dos transportes</c:v>
                </c:pt>
                <c:pt idx="1">
                  <c:v>Seguros, resseguros, previdência complementar e planos de saúde</c:v>
                </c:pt>
                <c:pt idx="2">
                  <c:v>Atividades de prestação de serviços de informação</c:v>
                </c:pt>
                <c:pt idx="3">
                  <c:v>Educação</c:v>
                </c:pt>
                <c:pt idx="4">
                  <c:v>Atividades de atenção à saúde humana</c:v>
                </c:pt>
                <c:pt idx="5">
                  <c:v>Atividades dos serviços de tecnologia da informação</c:v>
                </c:pt>
                <c:pt idx="6">
                  <c:v>Outras atividades </c:v>
                </c:pt>
              </c:strCache>
            </c:strRef>
          </c:cat>
          <c:val>
            <c:numRef>
              <c:f>'12 ok'!$I$12:$I$18</c:f>
              <c:numCache>
                <c:formatCode>0.0%</c:formatCode>
                <c:ptCount val="7"/>
                <c:pt idx="0">
                  <c:v>0.20932262791317255</c:v>
                </c:pt>
                <c:pt idx="1">
                  <c:v>0.1684319614833234</c:v>
                </c:pt>
                <c:pt idx="2">
                  <c:v>0.14175351737437042</c:v>
                </c:pt>
                <c:pt idx="3">
                  <c:v>0.11048805551679078</c:v>
                </c:pt>
                <c:pt idx="4">
                  <c:v>7.7909525138601679E-2</c:v>
                </c:pt>
                <c:pt idx="5">
                  <c:v>7.0404577344176197E-2</c:v>
                </c:pt>
                <c:pt idx="6">
                  <c:v>0.22168973522956498</c:v>
                </c:pt>
              </c:numCache>
            </c:numRef>
          </c:val>
          <c:extLst>
            <c:ext xmlns:c16="http://schemas.microsoft.com/office/drawing/2014/chart" uri="{C3380CC4-5D6E-409C-BE32-E72D297353CC}">
              <c16:uniqueId val="{00000001-3C86-4706-97D1-5856863A078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45864079845519"/>
          <c:y val="0.69437354673505192"/>
          <c:w val="0.77657277710376171"/>
          <c:h val="0.2651069457836847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Dosis-Book"/>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64241175053607"/>
          <c:y val="2.5656853088712288E-2"/>
          <c:w val="0.56978024128005988"/>
          <c:h val="0.63380563124765943"/>
        </c:manualLayout>
      </c:layout>
      <c:pieChart>
        <c:varyColors val="1"/>
        <c:ser>
          <c:idx val="0"/>
          <c:order val="0"/>
          <c:cat>
            <c:strRef>
              <c:f>'12 ok'!$G$27:$G$33</c:f>
              <c:strCache>
                <c:ptCount val="7"/>
                <c:pt idx="0">
                  <c:v>Atividades de atenção à saúde humana</c:v>
                </c:pt>
                <c:pt idx="1">
                  <c:v>Outras atividades de serviços pessoais</c:v>
                </c:pt>
                <c:pt idx="2">
                  <c:v>Atividades esportivas e de recreação e lazer</c:v>
                </c:pt>
                <c:pt idx="3">
                  <c:v>Educação</c:v>
                </c:pt>
                <c:pt idx="4">
                  <c:v>Armazenamento e atividades auxiliares dos transportes</c:v>
                </c:pt>
                <c:pt idx="5">
                  <c:v>Comércio varejista</c:v>
                </c:pt>
                <c:pt idx="6">
                  <c:v>Outras atividades </c:v>
                </c:pt>
              </c:strCache>
            </c:strRef>
          </c:cat>
          <c:val>
            <c:numRef>
              <c:f>'12 ok'!$H$27:$H$33</c:f>
            </c:numRef>
          </c:val>
          <c:extLst>
            <c:ext xmlns:c16="http://schemas.microsoft.com/office/drawing/2014/chart" uri="{C3380CC4-5D6E-409C-BE32-E72D297353CC}">
              <c16:uniqueId val="{00000000-8FCC-48D7-BBA0-EDB2BCA57319}"/>
            </c:ext>
          </c:extLst>
        </c:ser>
        <c:ser>
          <c:idx val="1"/>
          <c:order val="1"/>
          <c:dPt>
            <c:idx val="0"/>
            <c:bubble3D val="0"/>
            <c:spPr>
              <a:solidFill>
                <a:srgbClr val="990099"/>
              </a:solidFill>
              <a:ln w="19050">
                <a:solidFill>
                  <a:schemeClr val="lt1"/>
                </a:solidFill>
              </a:ln>
              <a:effectLst/>
            </c:spPr>
            <c:extLst>
              <c:ext xmlns:c16="http://schemas.microsoft.com/office/drawing/2014/chart" uri="{C3380CC4-5D6E-409C-BE32-E72D297353CC}">
                <c16:uniqueId val="{00000003-8FCC-48D7-BBA0-EDB2BCA57319}"/>
              </c:ext>
            </c:extLst>
          </c:dPt>
          <c:dPt>
            <c:idx val="1"/>
            <c:bubble3D val="0"/>
            <c:spPr>
              <a:solidFill>
                <a:srgbClr val="FF6600"/>
              </a:solidFill>
              <a:ln w="19050">
                <a:solidFill>
                  <a:schemeClr val="lt1"/>
                </a:solidFill>
              </a:ln>
              <a:effectLst/>
            </c:spPr>
            <c:extLst>
              <c:ext xmlns:c16="http://schemas.microsoft.com/office/drawing/2014/chart" uri="{C3380CC4-5D6E-409C-BE32-E72D297353CC}">
                <c16:uniqueId val="{00000004-8FCC-48D7-BBA0-EDB2BCA573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CC-48D7-BBA0-EDB2BCA57319}"/>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A75E-4428-A24A-5698F838A605}"/>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6-8FCC-48D7-BBA0-EDB2BCA57319}"/>
              </c:ext>
            </c:extLst>
          </c:dPt>
          <c:dPt>
            <c:idx val="5"/>
            <c:bubble3D val="0"/>
            <c:spPr>
              <a:solidFill>
                <a:srgbClr val="33CC33"/>
              </a:solidFill>
              <a:ln w="19050">
                <a:solidFill>
                  <a:schemeClr val="lt1"/>
                </a:solidFill>
              </a:ln>
              <a:effectLst/>
            </c:spPr>
            <c:extLst>
              <c:ext xmlns:c16="http://schemas.microsoft.com/office/drawing/2014/chart" uri="{C3380CC4-5D6E-409C-BE32-E72D297353CC}">
                <c16:uniqueId val="{00000007-8FCC-48D7-BBA0-EDB2BCA57319}"/>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2-8FCC-48D7-BBA0-EDB2BCA5731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Dosis-Book"/>
                    <a:ea typeface="+mn-ea"/>
                    <a:cs typeface="+mn-cs"/>
                  </a:defRPr>
                </a:pPr>
                <a:endParaRPr lang="pt-B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 ok'!$G$27:$G$33</c:f>
              <c:strCache>
                <c:ptCount val="7"/>
                <c:pt idx="0">
                  <c:v>Atividades de atenção à saúde humana</c:v>
                </c:pt>
                <c:pt idx="1">
                  <c:v>Outras atividades de serviços pessoais</c:v>
                </c:pt>
                <c:pt idx="2">
                  <c:v>Atividades esportivas e de recreação e lazer</c:v>
                </c:pt>
                <c:pt idx="3">
                  <c:v>Educação</c:v>
                </c:pt>
                <c:pt idx="4">
                  <c:v>Armazenamento e atividades auxiliares dos transportes</c:v>
                </c:pt>
                <c:pt idx="5">
                  <c:v>Comércio varejista</c:v>
                </c:pt>
                <c:pt idx="6">
                  <c:v>Outras atividades </c:v>
                </c:pt>
              </c:strCache>
            </c:strRef>
          </c:cat>
          <c:val>
            <c:numRef>
              <c:f>'12 ok'!$I$27:$I$33</c:f>
              <c:numCache>
                <c:formatCode>0.0%</c:formatCode>
                <c:ptCount val="7"/>
                <c:pt idx="0">
                  <c:v>0.24765522645087176</c:v>
                </c:pt>
                <c:pt idx="1">
                  <c:v>0.15973126145313318</c:v>
                </c:pt>
                <c:pt idx="2">
                  <c:v>0.13771364141155687</c:v>
                </c:pt>
                <c:pt idx="3">
                  <c:v>0.12820289590415784</c:v>
                </c:pt>
                <c:pt idx="4">
                  <c:v>0.10559284496359417</c:v>
                </c:pt>
                <c:pt idx="5">
                  <c:v>5.2159400009767681E-2</c:v>
                </c:pt>
                <c:pt idx="6">
                  <c:v>0.16894472980691849</c:v>
                </c:pt>
              </c:numCache>
            </c:numRef>
          </c:val>
          <c:extLst>
            <c:ext xmlns:c16="http://schemas.microsoft.com/office/drawing/2014/chart" uri="{C3380CC4-5D6E-409C-BE32-E72D297353CC}">
              <c16:uniqueId val="{00000001-8FCC-48D7-BBA0-EDB2BCA573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134577759678462"/>
          <c:y val="0.67805915504941894"/>
          <c:w val="0.58839220107778067"/>
          <c:h val="0.268175604462114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Dosis" pitchFamily="2"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3673F"/>
            </a:solidFill>
            <a:ln>
              <a:solidFill>
                <a:srgbClr val="23673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Dosis-Book"/>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 ok'!$C$23:$C$29</c:f>
              <c:strCache>
                <c:ptCount val="7"/>
                <c:pt idx="0">
                  <c:v>ILHA DA CONCEICAO</c:v>
                </c:pt>
                <c:pt idx="1">
                  <c:v>CENTRO</c:v>
                </c:pt>
                <c:pt idx="2">
                  <c:v>ICARAI</c:v>
                </c:pt>
                <c:pt idx="3">
                  <c:v>BARRETO</c:v>
                </c:pt>
                <c:pt idx="4">
                  <c:v>SAO FRANCISCO</c:v>
                </c:pt>
                <c:pt idx="5">
                  <c:v>ITAIPU</c:v>
                </c:pt>
                <c:pt idx="6">
                  <c:v>FONSECA</c:v>
                </c:pt>
              </c:strCache>
            </c:strRef>
          </c:cat>
          <c:val>
            <c:numRef>
              <c:f>'13 ok'!$D$23:$D$29</c:f>
              <c:numCache>
                <c:formatCode>"R$"\ #,##0.00</c:formatCode>
                <c:ptCount val="7"/>
                <c:pt idx="0">
                  <c:v>37437377.420000002</c:v>
                </c:pt>
                <c:pt idx="1">
                  <c:v>32629792.5</c:v>
                </c:pt>
                <c:pt idx="2">
                  <c:v>11180386.710000001</c:v>
                </c:pt>
                <c:pt idx="3">
                  <c:v>4975646.99</c:v>
                </c:pt>
                <c:pt idx="4">
                  <c:v>2009431.25</c:v>
                </c:pt>
                <c:pt idx="5">
                  <c:v>1796214.45</c:v>
                </c:pt>
                <c:pt idx="6">
                  <c:v>1617308.06</c:v>
                </c:pt>
              </c:numCache>
            </c:numRef>
          </c:val>
          <c:extLst>
            <c:ext xmlns:c16="http://schemas.microsoft.com/office/drawing/2014/chart" uri="{C3380CC4-5D6E-409C-BE32-E72D297353CC}">
              <c16:uniqueId val="{00000000-909B-42C6-959A-9623145EBC69}"/>
            </c:ext>
          </c:extLst>
        </c:ser>
        <c:dLbls>
          <c:dLblPos val="outEnd"/>
          <c:showLegendKey val="0"/>
          <c:showVal val="1"/>
          <c:showCatName val="0"/>
          <c:showSerName val="0"/>
          <c:showPercent val="0"/>
          <c:showBubbleSize val="0"/>
        </c:dLbls>
        <c:gapWidth val="219"/>
        <c:overlap val="-27"/>
        <c:axId val="216448000"/>
        <c:axId val="216540288"/>
      </c:barChart>
      <c:catAx>
        <c:axId val="21644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Dosis" pitchFamily="2" charset="0"/>
                <a:ea typeface="+mn-ea"/>
                <a:cs typeface="+mn-cs"/>
              </a:defRPr>
            </a:pPr>
            <a:endParaRPr lang="pt-BR"/>
          </a:p>
        </c:txPr>
        <c:crossAx val="216540288"/>
        <c:crosses val="autoZero"/>
        <c:auto val="1"/>
        <c:lblAlgn val="ctr"/>
        <c:lblOffset val="100"/>
        <c:noMultiLvlLbl val="0"/>
      </c:catAx>
      <c:valAx>
        <c:axId val="216540288"/>
        <c:scaling>
          <c:orientation val="minMax"/>
        </c:scaling>
        <c:delete val="1"/>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crossAx val="21644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28868932367059"/>
          <c:y val="3.259259259259259E-2"/>
          <c:w val="0.65517416880267021"/>
          <c:h val="0.6315109934057340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D06-43A0-8179-890547B4A2C0}"/>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2-8D06-43A0-8179-890547B4A2C0}"/>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3-8D06-43A0-8179-890547B4A2C0}"/>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8CCB-40C6-A786-CE455C17E724}"/>
              </c:ext>
            </c:extLst>
          </c:dPt>
          <c:dPt>
            <c:idx val="4"/>
            <c:bubble3D val="0"/>
            <c:spPr>
              <a:solidFill>
                <a:srgbClr val="FF66FF"/>
              </a:solidFill>
              <a:ln w="19050">
                <a:solidFill>
                  <a:schemeClr val="lt1"/>
                </a:solidFill>
              </a:ln>
              <a:effectLst/>
            </c:spPr>
            <c:extLst>
              <c:ext xmlns:c16="http://schemas.microsoft.com/office/drawing/2014/chart" uri="{C3380CC4-5D6E-409C-BE32-E72D297353CC}">
                <c16:uniqueId val="{00000004-8D06-43A0-8179-890547B4A2C0}"/>
              </c:ext>
            </c:extLst>
          </c:dPt>
          <c:dPt>
            <c:idx val="5"/>
            <c:bubble3D val="0"/>
            <c:spPr>
              <a:solidFill>
                <a:srgbClr val="66FFCC"/>
              </a:solidFill>
              <a:ln w="19050">
                <a:solidFill>
                  <a:schemeClr val="lt1"/>
                </a:solidFill>
              </a:ln>
              <a:effectLst/>
            </c:spPr>
            <c:extLst>
              <c:ext xmlns:c16="http://schemas.microsoft.com/office/drawing/2014/chart" uri="{C3380CC4-5D6E-409C-BE32-E72D297353CC}">
                <c16:uniqueId val="{00000005-8D06-43A0-8179-890547B4A2C0}"/>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6-8D06-43A0-8179-890547B4A2C0}"/>
              </c:ext>
            </c:extLst>
          </c:dPt>
          <c:dLbls>
            <c:dLbl>
              <c:idx val="5"/>
              <c:layout>
                <c:manualLayout>
                  <c:x val="5.6410523531585474E-2"/>
                  <c:y val="4.90980132349944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06-43A0-8179-890547B4A2C0}"/>
                </c:ext>
              </c:extLst>
            </c:dLbl>
            <c:dLbl>
              <c:idx val="6"/>
              <c:layout>
                <c:manualLayout>
                  <c:x val="4.7792198698594739E-2"/>
                  <c:y val="5.16138481038505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06-43A0-8179-890547B4A2C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Dosis" pitchFamily="2" charset="0"/>
                    <a:ea typeface="+mn-ea"/>
                    <a:cs typeface="+mn-cs"/>
                  </a:defRPr>
                </a:pPr>
                <a:endParaRPr lang="pt-B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'14 ok'!$G$13:$G$19</c:f>
              <c:strCache>
                <c:ptCount val="7"/>
                <c:pt idx="0">
                  <c:v>Atividades de apoio à extração de minerais</c:v>
                </c:pt>
                <c:pt idx="1">
                  <c:v>Serviços de arquitetura e engenharia; testes e análises técnicas</c:v>
                </c:pt>
                <c:pt idx="2">
                  <c:v>Transporte aquaviário</c:v>
                </c:pt>
                <c:pt idx="3">
                  <c:v>Armazenamento e atividades auxiliares dos transportes</c:v>
                </c:pt>
                <c:pt idx="4">
                  <c:v>Fabricação de produtos de borracha e de material plástico</c:v>
                </c:pt>
                <c:pt idx="5">
                  <c:v>Manutenção, reparação e instalação de máquinas e equipamentos</c:v>
                </c:pt>
                <c:pt idx="6">
                  <c:v>Outras atividades </c:v>
                </c:pt>
              </c:strCache>
            </c:strRef>
          </c:cat>
          <c:val>
            <c:numRef>
              <c:f>'14 ok'!$H$13:$H$19</c:f>
              <c:numCache>
                <c:formatCode>0.0%</c:formatCode>
                <c:ptCount val="7"/>
                <c:pt idx="0">
                  <c:v>0.50022382817861388</c:v>
                </c:pt>
                <c:pt idx="1">
                  <c:v>0.21576048341689635</c:v>
                </c:pt>
                <c:pt idx="2">
                  <c:v>0.14111039805843323</c:v>
                </c:pt>
                <c:pt idx="3">
                  <c:v>4.1996174367707612E-2</c:v>
                </c:pt>
                <c:pt idx="4">
                  <c:v>3.9726937956008138E-2</c:v>
                </c:pt>
                <c:pt idx="5">
                  <c:v>2.7855342758141308E-2</c:v>
                </c:pt>
                <c:pt idx="6">
                  <c:v>3.3326835264199703E-2</c:v>
                </c:pt>
              </c:numCache>
            </c:numRef>
          </c:val>
          <c:extLst>
            <c:ext xmlns:c16="http://schemas.microsoft.com/office/drawing/2014/chart" uri="{C3380CC4-5D6E-409C-BE32-E72D297353CC}">
              <c16:uniqueId val="{00000000-8D06-43A0-8179-890547B4A2C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solidFill>
                <a:latin typeface="Dosis-Book"/>
                <a:ea typeface="+mn-ea"/>
                <a:cs typeface="+mn-cs"/>
              </a:defRPr>
            </a:pPr>
            <a:endParaRPr lang="pt-BR"/>
          </a:p>
        </c:txPr>
      </c:legendEntry>
      <c:layout>
        <c:manualLayout>
          <c:xMode val="edge"/>
          <c:yMode val="edge"/>
          <c:x val="2.7111720140442978E-3"/>
          <c:y val="0.69955568296468151"/>
          <c:w val="0.99381272780241703"/>
          <c:h val="0.2551476111526291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Dosis-Book"/>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46494539107505"/>
          <c:y val="2.7585510144565263E-2"/>
          <c:w val="0.63433827004069532"/>
          <c:h val="0.58776965379327584"/>
        </c:manualLayout>
      </c:layout>
      <c:pieChart>
        <c:varyColors val="1"/>
        <c:ser>
          <c:idx val="0"/>
          <c:order val="0"/>
          <c:dPt>
            <c:idx val="0"/>
            <c:bubble3D val="0"/>
            <c:spPr>
              <a:solidFill>
                <a:srgbClr val="990099"/>
              </a:solidFill>
              <a:ln w="19050">
                <a:solidFill>
                  <a:schemeClr val="lt1"/>
                </a:solidFill>
              </a:ln>
              <a:effectLst/>
            </c:spPr>
            <c:extLst>
              <c:ext xmlns:c16="http://schemas.microsoft.com/office/drawing/2014/chart" uri="{C3380CC4-5D6E-409C-BE32-E72D297353CC}">
                <c16:uniqueId val="{00000001-0282-4543-9684-6D53B45FD8ED}"/>
              </c:ext>
            </c:extLst>
          </c:dPt>
          <c:dPt>
            <c:idx val="1"/>
            <c:bubble3D val="0"/>
            <c:spPr>
              <a:solidFill>
                <a:srgbClr val="CF9A6F"/>
              </a:solidFill>
              <a:ln w="19050">
                <a:solidFill>
                  <a:schemeClr val="lt1"/>
                </a:solidFill>
              </a:ln>
              <a:effectLst/>
            </c:spPr>
            <c:extLst>
              <c:ext xmlns:c16="http://schemas.microsoft.com/office/drawing/2014/chart" uri="{C3380CC4-5D6E-409C-BE32-E72D297353CC}">
                <c16:uniqueId val="{00000003-0282-4543-9684-6D53B45FD8E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4-0282-4543-9684-6D53B45FD8ED}"/>
              </c:ext>
            </c:extLst>
          </c:dPt>
          <c:dPt>
            <c:idx val="3"/>
            <c:bubble3D val="0"/>
            <c:spPr>
              <a:solidFill>
                <a:srgbClr val="FFCCCC"/>
              </a:solidFill>
              <a:ln w="19050">
                <a:solidFill>
                  <a:schemeClr val="lt1"/>
                </a:solidFill>
              </a:ln>
              <a:effectLst/>
            </c:spPr>
            <c:extLst>
              <c:ext xmlns:c16="http://schemas.microsoft.com/office/drawing/2014/chart" uri="{C3380CC4-5D6E-409C-BE32-E72D297353CC}">
                <c16:uniqueId val="{00000005-0282-4543-9684-6D53B45FD8ED}"/>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06-0282-4543-9684-6D53B45FD8ED}"/>
              </c:ext>
            </c:extLst>
          </c:dPt>
          <c:dPt>
            <c:idx val="5"/>
            <c:bubble3D val="0"/>
            <c:spPr>
              <a:solidFill>
                <a:srgbClr val="008000"/>
              </a:solidFill>
              <a:ln w="19050">
                <a:solidFill>
                  <a:schemeClr val="lt1"/>
                </a:solidFill>
              </a:ln>
              <a:effectLst/>
            </c:spPr>
            <c:extLst>
              <c:ext xmlns:c16="http://schemas.microsoft.com/office/drawing/2014/chart" uri="{C3380CC4-5D6E-409C-BE32-E72D297353CC}">
                <c16:uniqueId val="{0000000B-3B39-4DDC-BF38-3856CB15B183}"/>
              </c:ext>
            </c:extLst>
          </c:dPt>
          <c:dPt>
            <c:idx val="6"/>
            <c:bubble3D val="0"/>
            <c:spPr>
              <a:solidFill>
                <a:schemeClr val="accent1"/>
              </a:solidFill>
              <a:ln w="19050">
                <a:solidFill>
                  <a:schemeClr val="lt1"/>
                </a:solidFill>
              </a:ln>
              <a:effectLst/>
            </c:spPr>
            <c:extLst>
              <c:ext xmlns:c16="http://schemas.microsoft.com/office/drawing/2014/chart" uri="{C3380CC4-5D6E-409C-BE32-E72D297353CC}">
                <c16:uniqueId val="{00000002-0282-4543-9684-6D53B45FD8E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Dosis" pitchFamily="2" charset="0"/>
                    <a:ea typeface="+mn-ea"/>
                    <a:cs typeface="+mn-cs"/>
                  </a:defRPr>
                </a:pPr>
                <a:endParaRPr lang="pt-B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'14 ok'!$G$24:$G$30</c:f>
              <c:strCache>
                <c:ptCount val="7"/>
                <c:pt idx="0">
                  <c:v>Atividades de atenção à saúde humana</c:v>
                </c:pt>
                <c:pt idx="1">
                  <c:v>Atividades dos serviços de tecnologia da informação</c:v>
                </c:pt>
                <c:pt idx="2">
                  <c:v>Armazenamento e atividades auxiliares dos transportes</c:v>
                </c:pt>
                <c:pt idx="3">
                  <c:v>Manutenção, reparação e instalação de máquinas e equipamentos</c:v>
                </c:pt>
                <c:pt idx="4">
                  <c:v>Educação</c:v>
                </c:pt>
                <c:pt idx="5">
                  <c:v>Serviços de escritório, de apoio administrativo e outros serviços prestados às empresas</c:v>
                </c:pt>
                <c:pt idx="6">
                  <c:v>Outras atividades </c:v>
                </c:pt>
              </c:strCache>
            </c:strRef>
          </c:cat>
          <c:val>
            <c:numRef>
              <c:f>'14 ok'!$H$24:$H$30</c:f>
              <c:numCache>
                <c:formatCode>0.0%</c:formatCode>
                <c:ptCount val="7"/>
                <c:pt idx="0">
                  <c:v>0.19255514818244707</c:v>
                </c:pt>
                <c:pt idx="1">
                  <c:v>0.1627229823787571</c:v>
                </c:pt>
                <c:pt idx="2">
                  <c:v>0.12719492347369354</c:v>
                </c:pt>
                <c:pt idx="3">
                  <c:v>5.0814434998322465E-2</c:v>
                </c:pt>
                <c:pt idx="4">
                  <c:v>4.6775378666597402E-2</c:v>
                </c:pt>
                <c:pt idx="5">
                  <c:v>3.41112883264581E-2</c:v>
                </c:pt>
                <c:pt idx="6">
                  <c:v>0.38582584397372433</c:v>
                </c:pt>
              </c:numCache>
            </c:numRef>
          </c:val>
          <c:extLst>
            <c:ext xmlns:c16="http://schemas.microsoft.com/office/drawing/2014/chart" uri="{C3380CC4-5D6E-409C-BE32-E72D297353CC}">
              <c16:uniqueId val="{00000000-0282-4543-9684-6D53B45FD8E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0773480780152704"/>
          <c:y val="0.62880066094791187"/>
          <c:w val="0.88957182200343476"/>
          <c:h val="0.26655847292490698"/>
        </c:manualLayout>
      </c:layout>
      <c:overlay val="0"/>
      <c:txPr>
        <a:bodyPr rot="0" vert="horz"/>
        <a:lstStyle/>
        <a:p>
          <a:pPr algn="l">
            <a:defRPr sz="800">
              <a:latin typeface="Dosis-Book"/>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bg2"/>
            </a:solidFill>
          </c:spPr>
          <c:invertIfNegative val="0"/>
          <c:dPt>
            <c:idx val="7"/>
            <c:invertIfNegative val="0"/>
            <c:bubble3D val="0"/>
            <c:spPr>
              <a:solidFill>
                <a:srgbClr val="008000"/>
              </a:solidFill>
            </c:spPr>
            <c:extLst>
              <c:ext xmlns:c16="http://schemas.microsoft.com/office/drawing/2014/chart" uri="{C3380CC4-5D6E-409C-BE32-E72D297353CC}">
                <c16:uniqueId val="{00000001-0B67-40C0-9928-292F64DF30A5}"/>
              </c:ext>
            </c:extLst>
          </c:dPt>
          <c:dLbls>
            <c:dLbl>
              <c:idx val="7"/>
              <c:spPr/>
              <c:txPr>
                <a:bodyPr/>
                <a:lstStyle/>
                <a:p>
                  <a:pPr>
                    <a:defRPr sz="900" b="1">
                      <a:latin typeface="Dosis-Book"/>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1-0B67-40C0-9928-292F64DF30A5}"/>
                </c:ext>
              </c:extLst>
            </c:dLbl>
            <c:spPr>
              <a:noFill/>
              <a:ln>
                <a:noFill/>
              </a:ln>
              <a:effectLst/>
            </c:spPr>
            <c:txPr>
              <a:bodyPr/>
              <a:lstStyle/>
              <a:p>
                <a:pPr>
                  <a:defRPr sz="900">
                    <a:latin typeface="Dosis-Book"/>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14'!$A$20:$A$32</c:f>
              <c:strCache>
                <c:ptCount val="13"/>
                <c:pt idx="0">
                  <c:v>Vila Velha - ES</c:v>
                </c:pt>
                <c:pt idx="1">
                  <c:v>São Caetano do Sul - SP</c:v>
                </c:pt>
                <c:pt idx="2">
                  <c:v>Maringá - PR</c:v>
                </c:pt>
                <c:pt idx="3">
                  <c:v>Londrina - PR</c:v>
                </c:pt>
                <c:pt idx="4">
                  <c:v>Joinville - SC</c:v>
                </c:pt>
                <c:pt idx="5">
                  <c:v>Uberlândia - MG</c:v>
                </c:pt>
                <c:pt idx="6">
                  <c:v>São José dos Campos - SP</c:v>
                </c:pt>
                <c:pt idx="7">
                  <c:v>Niterói - RJ</c:v>
                </c:pt>
                <c:pt idx="8">
                  <c:v>Santo André - SP</c:v>
                </c:pt>
                <c:pt idx="9">
                  <c:v>Florianópolis - SC</c:v>
                </c:pt>
                <c:pt idx="10">
                  <c:v>Vitória - ES</c:v>
                </c:pt>
                <c:pt idx="11">
                  <c:v>Santos - SP</c:v>
                </c:pt>
                <c:pt idx="12">
                  <c:v>Rio de Janeiro - RJ</c:v>
                </c:pt>
              </c:strCache>
            </c:strRef>
          </c:cat>
          <c:val>
            <c:numRef>
              <c:f>'GRÁFICO 14'!$B$20:$B$32</c:f>
              <c:numCache>
                <c:formatCode>"R$"\ #,##0.00</c:formatCode>
                <c:ptCount val="13"/>
                <c:pt idx="0">
                  <c:v>312514147.07999998</c:v>
                </c:pt>
                <c:pt idx="1">
                  <c:v>313570541.87</c:v>
                </c:pt>
                <c:pt idx="2">
                  <c:v>397994678.83999997</c:v>
                </c:pt>
                <c:pt idx="3">
                  <c:v>404864789.12</c:v>
                </c:pt>
                <c:pt idx="4">
                  <c:v>457106732.29000002</c:v>
                </c:pt>
                <c:pt idx="5">
                  <c:v>496735707.77999997</c:v>
                </c:pt>
                <c:pt idx="6">
                  <c:v>563059310.03999996</c:v>
                </c:pt>
                <c:pt idx="7">
                  <c:v>566739590.87</c:v>
                </c:pt>
                <c:pt idx="8">
                  <c:v>664794616.49000001</c:v>
                </c:pt>
                <c:pt idx="9">
                  <c:v>703812746.63999999</c:v>
                </c:pt>
                <c:pt idx="10">
                  <c:v>776140689.78999996</c:v>
                </c:pt>
                <c:pt idx="11">
                  <c:v>1158123188.21</c:v>
                </c:pt>
                <c:pt idx="12">
                  <c:v>8164372964.75</c:v>
                </c:pt>
              </c:numCache>
            </c:numRef>
          </c:val>
          <c:extLst>
            <c:ext xmlns:c16="http://schemas.microsoft.com/office/drawing/2014/chart" uri="{C3380CC4-5D6E-409C-BE32-E72D297353CC}">
              <c16:uniqueId val="{00000002-0B67-40C0-9928-292F64DF30A5}"/>
            </c:ext>
          </c:extLst>
        </c:ser>
        <c:dLbls>
          <c:dLblPos val="outEnd"/>
          <c:showLegendKey val="0"/>
          <c:showVal val="1"/>
          <c:showCatName val="0"/>
          <c:showSerName val="0"/>
          <c:showPercent val="0"/>
          <c:showBubbleSize val="0"/>
        </c:dLbls>
        <c:gapWidth val="150"/>
        <c:axId val="218329088"/>
        <c:axId val="218330624"/>
      </c:barChart>
      <c:catAx>
        <c:axId val="218329088"/>
        <c:scaling>
          <c:orientation val="minMax"/>
        </c:scaling>
        <c:delete val="0"/>
        <c:axPos val="l"/>
        <c:numFmt formatCode="General" sourceLinked="0"/>
        <c:majorTickMark val="out"/>
        <c:minorTickMark val="none"/>
        <c:tickLblPos val="nextTo"/>
        <c:txPr>
          <a:bodyPr/>
          <a:lstStyle/>
          <a:p>
            <a:pPr>
              <a:defRPr sz="900">
                <a:latin typeface="Dosis-Book"/>
              </a:defRPr>
            </a:pPr>
            <a:endParaRPr lang="pt-BR"/>
          </a:p>
        </c:txPr>
        <c:crossAx val="218330624"/>
        <c:crosses val="autoZero"/>
        <c:auto val="1"/>
        <c:lblAlgn val="ctr"/>
        <c:lblOffset val="100"/>
        <c:noMultiLvlLbl val="0"/>
      </c:catAx>
      <c:valAx>
        <c:axId val="218330624"/>
        <c:scaling>
          <c:orientation val="minMax"/>
        </c:scaling>
        <c:delete val="1"/>
        <c:axPos val="b"/>
        <c:majorGridlines>
          <c:spPr>
            <a:ln>
              <a:solidFill>
                <a:schemeClr val="bg1">
                  <a:lumMod val="85000"/>
                </a:schemeClr>
              </a:solidFill>
            </a:ln>
          </c:spPr>
        </c:majorGridlines>
        <c:numFmt formatCode="&quot;R$&quot;\ #,##0.00" sourceLinked="1"/>
        <c:majorTickMark val="out"/>
        <c:minorTickMark val="none"/>
        <c:tickLblPos val="nextTo"/>
        <c:crossAx val="218329088"/>
        <c:crosses val="autoZero"/>
        <c:crossBetween val="between"/>
      </c:valAx>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15'!$B$5:$B$17</c:f>
              <c:strCache>
                <c:ptCount val="13"/>
                <c:pt idx="0">
                  <c:v>Vila Velha - ES</c:v>
                </c:pt>
                <c:pt idx="1">
                  <c:v>Uberlândia - MG</c:v>
                </c:pt>
                <c:pt idx="2">
                  <c:v>Londrina - PR</c:v>
                </c:pt>
                <c:pt idx="3">
                  <c:v>Joinville - SC</c:v>
                </c:pt>
                <c:pt idx="4">
                  <c:v>São José dos Campos - SP</c:v>
                </c:pt>
                <c:pt idx="5">
                  <c:v>Santo André - SP</c:v>
                </c:pt>
                <c:pt idx="6">
                  <c:v>Maringá - PR</c:v>
                </c:pt>
                <c:pt idx="7">
                  <c:v>Niterói - RJ</c:v>
                </c:pt>
                <c:pt idx="8">
                  <c:v>Florianópolis - SC</c:v>
                </c:pt>
                <c:pt idx="9">
                  <c:v>Rio de Janeiro - RJ</c:v>
                </c:pt>
                <c:pt idx="10">
                  <c:v>São Caetano do Sul - SP</c:v>
                </c:pt>
                <c:pt idx="11">
                  <c:v>Vitória - ES</c:v>
                </c:pt>
                <c:pt idx="12">
                  <c:v>Santos - SP</c:v>
                </c:pt>
              </c:strCache>
            </c:strRef>
          </c:cat>
          <c:val>
            <c:numRef>
              <c:f>'GRÁFICO 15'!$C$5:$C$17</c:f>
            </c:numRef>
          </c:val>
          <c:extLst>
            <c:ext xmlns:c16="http://schemas.microsoft.com/office/drawing/2014/chart" uri="{C3380CC4-5D6E-409C-BE32-E72D297353CC}">
              <c16:uniqueId val="{00000000-641C-4FC2-98D0-949D213AFFED}"/>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15'!$B$5:$B$17</c:f>
              <c:strCache>
                <c:ptCount val="13"/>
                <c:pt idx="0">
                  <c:v>Vila Velha - ES</c:v>
                </c:pt>
                <c:pt idx="1">
                  <c:v>Uberlândia - MG</c:v>
                </c:pt>
                <c:pt idx="2">
                  <c:v>Londrina - PR</c:v>
                </c:pt>
                <c:pt idx="3">
                  <c:v>Joinville - SC</c:v>
                </c:pt>
                <c:pt idx="4">
                  <c:v>São José dos Campos - SP</c:v>
                </c:pt>
                <c:pt idx="5">
                  <c:v>Santo André - SP</c:v>
                </c:pt>
                <c:pt idx="6">
                  <c:v>Maringá - PR</c:v>
                </c:pt>
                <c:pt idx="7">
                  <c:v>Niterói - RJ</c:v>
                </c:pt>
                <c:pt idx="8">
                  <c:v>Florianópolis - SC</c:v>
                </c:pt>
                <c:pt idx="9">
                  <c:v>Rio de Janeiro - RJ</c:v>
                </c:pt>
                <c:pt idx="10">
                  <c:v>São Caetano do Sul - SP</c:v>
                </c:pt>
                <c:pt idx="11">
                  <c:v>Vitória - ES</c:v>
                </c:pt>
                <c:pt idx="12">
                  <c:v>Santos - SP</c:v>
                </c:pt>
              </c:strCache>
            </c:strRef>
          </c:cat>
          <c:val>
            <c:numRef>
              <c:f>'GRÁFICO 15'!$D$5:$D$17</c:f>
            </c:numRef>
          </c:val>
          <c:extLst>
            <c:ext xmlns:c16="http://schemas.microsoft.com/office/drawing/2014/chart" uri="{C3380CC4-5D6E-409C-BE32-E72D297353CC}">
              <c16:uniqueId val="{00000001-641C-4FC2-98D0-949D213AFFED}"/>
            </c:ext>
          </c:extLst>
        </c:ser>
        <c:ser>
          <c:idx val="2"/>
          <c:order val="2"/>
          <c:spPr>
            <a:solidFill>
              <a:schemeClr val="bg2"/>
            </a:solidFill>
          </c:spPr>
          <c:invertIfNegative val="0"/>
          <c:dPt>
            <c:idx val="7"/>
            <c:invertIfNegative val="0"/>
            <c:bubble3D val="0"/>
            <c:spPr>
              <a:solidFill>
                <a:srgbClr val="008000"/>
              </a:solidFill>
              <a:ln>
                <a:solidFill>
                  <a:srgbClr val="008000"/>
                </a:solidFill>
              </a:ln>
            </c:spPr>
            <c:extLst>
              <c:ext xmlns:c16="http://schemas.microsoft.com/office/drawing/2014/chart" uri="{C3380CC4-5D6E-409C-BE32-E72D297353CC}">
                <c16:uniqueId val="{00000003-641C-4FC2-98D0-949D213AFFED}"/>
              </c:ext>
            </c:extLst>
          </c:dPt>
          <c:dLbls>
            <c:spPr>
              <a:noFill/>
              <a:ln>
                <a:noFill/>
              </a:ln>
              <a:effectLst/>
            </c:spPr>
            <c:txPr>
              <a:bodyPr/>
              <a:lstStyle/>
              <a:p>
                <a:pPr>
                  <a:defRPr sz="900">
                    <a:latin typeface="Dosis-Book"/>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 15'!$B$5:$B$17</c:f>
              <c:strCache>
                <c:ptCount val="13"/>
                <c:pt idx="0">
                  <c:v>Vila Velha - ES</c:v>
                </c:pt>
                <c:pt idx="1">
                  <c:v>Uberlândia - MG</c:v>
                </c:pt>
                <c:pt idx="2">
                  <c:v>Londrina - PR</c:v>
                </c:pt>
                <c:pt idx="3">
                  <c:v>Joinville - SC</c:v>
                </c:pt>
                <c:pt idx="4">
                  <c:v>São José dos Campos - SP</c:v>
                </c:pt>
                <c:pt idx="5">
                  <c:v>Santo André - SP</c:v>
                </c:pt>
                <c:pt idx="6">
                  <c:v>Maringá - PR</c:v>
                </c:pt>
                <c:pt idx="7">
                  <c:v>Niterói - RJ</c:v>
                </c:pt>
                <c:pt idx="8">
                  <c:v>Florianópolis - SC</c:v>
                </c:pt>
                <c:pt idx="9">
                  <c:v>Rio de Janeiro - RJ</c:v>
                </c:pt>
                <c:pt idx="10">
                  <c:v>São Caetano do Sul - SP</c:v>
                </c:pt>
                <c:pt idx="11">
                  <c:v>Vitória - ES</c:v>
                </c:pt>
                <c:pt idx="12">
                  <c:v>Santos - SP</c:v>
                </c:pt>
              </c:strCache>
            </c:strRef>
          </c:cat>
          <c:val>
            <c:numRef>
              <c:f>'GRÁFICO 15'!$E$5:$E$17</c:f>
              <c:numCache>
                <c:formatCode>"R$"\ #,##0.00</c:formatCode>
                <c:ptCount val="13"/>
                <c:pt idx="0">
                  <c:v>668.16217128978326</c:v>
                </c:pt>
                <c:pt idx="1">
                  <c:v>696.46521679023692</c:v>
                </c:pt>
                <c:pt idx="2">
                  <c:v>728.21992233324045</c:v>
                </c:pt>
                <c:pt idx="3">
                  <c:v>741.67471007614597</c:v>
                </c:pt>
                <c:pt idx="4">
                  <c:v>807.77000065992013</c:v>
                </c:pt>
                <c:pt idx="5">
                  <c:v>887.67225359484803</c:v>
                </c:pt>
                <c:pt idx="6">
                  <c:v>971.53149791166754</c:v>
                </c:pt>
                <c:pt idx="7">
                  <c:v>1176.4208973345042</c:v>
                </c:pt>
                <c:pt idx="8">
                  <c:v>1310.1234833985156</c:v>
                </c:pt>
                <c:pt idx="9">
                  <c:v>1314.454973642067</c:v>
                </c:pt>
                <c:pt idx="10">
                  <c:v>1892.9132345537412</c:v>
                </c:pt>
                <c:pt idx="11">
                  <c:v>2403.8873034884118</c:v>
                </c:pt>
                <c:pt idx="12">
                  <c:v>2766.6054834355768</c:v>
                </c:pt>
              </c:numCache>
            </c:numRef>
          </c:val>
          <c:extLst>
            <c:ext xmlns:c16="http://schemas.microsoft.com/office/drawing/2014/chart" uri="{C3380CC4-5D6E-409C-BE32-E72D297353CC}">
              <c16:uniqueId val="{00000004-641C-4FC2-98D0-949D213AFFED}"/>
            </c:ext>
          </c:extLst>
        </c:ser>
        <c:dLbls>
          <c:dLblPos val="outEnd"/>
          <c:showLegendKey val="0"/>
          <c:showVal val="1"/>
          <c:showCatName val="0"/>
          <c:showSerName val="0"/>
          <c:showPercent val="0"/>
          <c:showBubbleSize val="0"/>
        </c:dLbls>
        <c:gapWidth val="150"/>
        <c:axId val="218252800"/>
        <c:axId val="218254336"/>
      </c:barChart>
      <c:catAx>
        <c:axId val="218252800"/>
        <c:scaling>
          <c:orientation val="minMax"/>
        </c:scaling>
        <c:delete val="0"/>
        <c:axPos val="l"/>
        <c:numFmt formatCode="General" sourceLinked="0"/>
        <c:majorTickMark val="out"/>
        <c:minorTickMark val="none"/>
        <c:tickLblPos val="nextTo"/>
        <c:txPr>
          <a:bodyPr/>
          <a:lstStyle/>
          <a:p>
            <a:pPr>
              <a:defRPr sz="900">
                <a:latin typeface="Dosis-Book"/>
              </a:defRPr>
            </a:pPr>
            <a:endParaRPr lang="pt-BR"/>
          </a:p>
        </c:txPr>
        <c:crossAx val="218254336"/>
        <c:crosses val="autoZero"/>
        <c:auto val="1"/>
        <c:lblAlgn val="ctr"/>
        <c:lblOffset val="100"/>
        <c:noMultiLvlLbl val="0"/>
      </c:catAx>
      <c:valAx>
        <c:axId val="218254336"/>
        <c:scaling>
          <c:orientation val="minMax"/>
        </c:scaling>
        <c:delete val="1"/>
        <c:axPos val="b"/>
        <c:majorGridlines>
          <c:spPr>
            <a:ln>
              <a:solidFill>
                <a:schemeClr val="bg1">
                  <a:lumMod val="85000"/>
                </a:schemeClr>
              </a:solidFill>
            </a:ln>
          </c:spPr>
        </c:majorGridlines>
        <c:numFmt formatCode="&quot;R$&quot;\ #,##0.00" sourceLinked="1"/>
        <c:majorTickMark val="out"/>
        <c:minorTickMark val="none"/>
        <c:tickLblPos val="nextTo"/>
        <c:crossAx val="218252800"/>
        <c:crosses val="autoZero"/>
        <c:crossBetween val="between"/>
      </c:valAx>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bg2"/>
            </a:solidFill>
          </c:spPr>
          <c:invertIfNegative val="0"/>
          <c:dPt>
            <c:idx val="18"/>
            <c:invertIfNegative val="0"/>
            <c:bubble3D val="0"/>
            <c:spPr>
              <a:solidFill>
                <a:srgbClr val="008000"/>
              </a:solidFill>
            </c:spPr>
            <c:extLst>
              <c:ext xmlns:c16="http://schemas.microsoft.com/office/drawing/2014/chart" uri="{C3380CC4-5D6E-409C-BE32-E72D297353CC}">
                <c16:uniqueId val="{00000001-08EB-479C-AC97-6F138E7CD0C4}"/>
              </c:ext>
            </c:extLst>
          </c:dPt>
          <c:dLbls>
            <c:dLbl>
              <c:idx val="18"/>
              <c:spPr>
                <a:noFill/>
                <a:ln>
                  <a:noFill/>
                </a:ln>
                <a:effectLst/>
              </c:spPr>
              <c:txPr>
                <a:bodyPr/>
                <a:lstStyle/>
                <a:p>
                  <a:pPr>
                    <a:defRPr sz="900" b="1">
                      <a:latin typeface="Dosis-Book"/>
                      <a:cs typeface="Times New Roman" panose="02020603050405020304" pitchFamily="18" charset="0"/>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1-08EB-479C-AC97-6F138E7CD0C4}"/>
                </c:ext>
              </c:extLst>
            </c:dLbl>
            <c:spPr>
              <a:noFill/>
              <a:ln>
                <a:noFill/>
              </a:ln>
              <a:effectLst/>
            </c:spPr>
            <c:txPr>
              <a:bodyPr/>
              <a:lstStyle/>
              <a:p>
                <a:pPr>
                  <a:defRPr sz="900">
                    <a:latin typeface="Dosis-Book"/>
                    <a:cs typeface="Times New Roman" panose="02020603050405020304" pitchFamily="18"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'[Região Metropolitana RJ 6BI 2022-2023.xlsx]GRÁFICO 16'!$A$31:$A$50</c:f>
              <c:strCache>
                <c:ptCount val="20"/>
                <c:pt idx="0">
                  <c:v>Tanguá - RJ</c:v>
                </c:pt>
                <c:pt idx="1">
                  <c:v>Paracambi - RJ</c:v>
                </c:pt>
                <c:pt idx="2">
                  <c:v>Cachoeiras de Macacu - RJ</c:v>
                </c:pt>
                <c:pt idx="3">
                  <c:v>Japeri - RJ</c:v>
                </c:pt>
                <c:pt idx="4">
                  <c:v>Guapimirim - RJ</c:v>
                </c:pt>
                <c:pt idx="5">
                  <c:v>Nilópolis - RJ</c:v>
                </c:pt>
                <c:pt idx="6">
                  <c:v>Mesquita - RJ</c:v>
                </c:pt>
                <c:pt idx="7">
                  <c:v>Queimados - RJ</c:v>
                </c:pt>
                <c:pt idx="8">
                  <c:v>Magé - RJ</c:v>
                </c:pt>
                <c:pt idx="9">
                  <c:v>Belford Roxo - RJ</c:v>
                </c:pt>
                <c:pt idx="10">
                  <c:v>Itaboraí - RJ</c:v>
                </c:pt>
                <c:pt idx="11">
                  <c:v>Seropédica - RJ</c:v>
                </c:pt>
                <c:pt idx="12">
                  <c:v>São João de Meriti - RJ</c:v>
                </c:pt>
                <c:pt idx="13">
                  <c:v>Maricá - RJ</c:v>
                </c:pt>
                <c:pt idx="14">
                  <c:v>Petrópolis - RJ</c:v>
                </c:pt>
                <c:pt idx="15">
                  <c:v>São Gonçalo - RJ</c:v>
                </c:pt>
                <c:pt idx="16">
                  <c:v>Nova Iguaçu - RJ</c:v>
                </c:pt>
                <c:pt idx="17">
                  <c:v>Duque de Caxias - RJ</c:v>
                </c:pt>
                <c:pt idx="18">
                  <c:v>Niterói - RJ</c:v>
                </c:pt>
                <c:pt idx="19">
                  <c:v>Rio de Janeiro - RJ</c:v>
                </c:pt>
              </c:strCache>
            </c:strRef>
          </c:cat>
          <c:val>
            <c:numRef>
              <c:f>'[Região Metropolitana RJ 6BI 2022-2023.xlsx]GRÁFICO 16'!$B$31:$B$50</c:f>
              <c:numCache>
                <c:formatCode>"R$"\ #,##0.00</c:formatCode>
                <c:ptCount val="20"/>
                <c:pt idx="0">
                  <c:v>3893380.17</c:v>
                </c:pt>
                <c:pt idx="1">
                  <c:v>11136169.619999999</c:v>
                </c:pt>
                <c:pt idx="2">
                  <c:v>11913081.5</c:v>
                </c:pt>
                <c:pt idx="3">
                  <c:v>12041234.1</c:v>
                </c:pt>
                <c:pt idx="4">
                  <c:v>18152018.82</c:v>
                </c:pt>
                <c:pt idx="5">
                  <c:v>24836429.5</c:v>
                </c:pt>
                <c:pt idx="6">
                  <c:v>26684407.5</c:v>
                </c:pt>
                <c:pt idx="7">
                  <c:v>29278783.100000001</c:v>
                </c:pt>
                <c:pt idx="8">
                  <c:v>32782366.379999999</c:v>
                </c:pt>
                <c:pt idx="9">
                  <c:v>46639089.700000003</c:v>
                </c:pt>
                <c:pt idx="10">
                  <c:v>66739997.899999999</c:v>
                </c:pt>
                <c:pt idx="11">
                  <c:v>72177361.900000006</c:v>
                </c:pt>
                <c:pt idx="12">
                  <c:v>72184927.900000006</c:v>
                </c:pt>
                <c:pt idx="13">
                  <c:v>115707182.90000001</c:v>
                </c:pt>
                <c:pt idx="14">
                  <c:v>143414681.09999999</c:v>
                </c:pt>
                <c:pt idx="15">
                  <c:v>163356929.90000001</c:v>
                </c:pt>
                <c:pt idx="16">
                  <c:v>184763271.19999999</c:v>
                </c:pt>
                <c:pt idx="17">
                  <c:v>442968671.30000001</c:v>
                </c:pt>
                <c:pt idx="18">
                  <c:v>547471276.39999998</c:v>
                </c:pt>
                <c:pt idx="19">
                  <c:v>8102335565.3800001</c:v>
                </c:pt>
              </c:numCache>
            </c:numRef>
          </c:val>
          <c:extLst>
            <c:ext xmlns:c16="http://schemas.microsoft.com/office/drawing/2014/chart" uri="{C3380CC4-5D6E-409C-BE32-E72D297353CC}">
              <c16:uniqueId val="{00000002-08EB-479C-AC97-6F138E7CD0C4}"/>
            </c:ext>
          </c:extLst>
        </c:ser>
        <c:dLbls>
          <c:dLblPos val="outEnd"/>
          <c:showLegendKey val="0"/>
          <c:showVal val="1"/>
          <c:showCatName val="0"/>
          <c:showSerName val="0"/>
          <c:showPercent val="0"/>
          <c:showBubbleSize val="0"/>
        </c:dLbls>
        <c:gapWidth val="150"/>
        <c:axId val="216891776"/>
        <c:axId val="218271104"/>
      </c:barChart>
      <c:catAx>
        <c:axId val="216891776"/>
        <c:scaling>
          <c:orientation val="minMax"/>
        </c:scaling>
        <c:delete val="0"/>
        <c:axPos val="l"/>
        <c:numFmt formatCode="General" sourceLinked="0"/>
        <c:majorTickMark val="out"/>
        <c:minorTickMark val="none"/>
        <c:tickLblPos val="nextTo"/>
        <c:txPr>
          <a:bodyPr/>
          <a:lstStyle/>
          <a:p>
            <a:pPr>
              <a:defRPr sz="800">
                <a:latin typeface="Dosis-Book"/>
                <a:cs typeface="Times New Roman" panose="02020603050405020304" pitchFamily="18" charset="0"/>
              </a:defRPr>
            </a:pPr>
            <a:endParaRPr lang="pt-BR"/>
          </a:p>
        </c:txPr>
        <c:crossAx val="218271104"/>
        <c:crosses val="autoZero"/>
        <c:auto val="1"/>
        <c:lblAlgn val="ctr"/>
        <c:lblOffset val="100"/>
        <c:noMultiLvlLbl val="0"/>
      </c:catAx>
      <c:valAx>
        <c:axId val="218271104"/>
        <c:scaling>
          <c:orientation val="minMax"/>
        </c:scaling>
        <c:delete val="1"/>
        <c:axPos val="b"/>
        <c:majorGridlines>
          <c:spPr>
            <a:ln>
              <a:solidFill>
                <a:schemeClr val="bg1">
                  <a:lumMod val="85000"/>
                </a:schemeClr>
              </a:solidFill>
            </a:ln>
          </c:spPr>
        </c:majorGridlines>
        <c:numFmt formatCode="&quot;R$&quot;\ #,##0.00" sourceLinked="1"/>
        <c:majorTickMark val="out"/>
        <c:minorTickMark val="none"/>
        <c:tickLblPos val="nextTo"/>
        <c:crossAx val="216891776"/>
        <c:crosses val="autoZero"/>
        <c:crossBetween val="between"/>
      </c:valAx>
      <c:spPr>
        <a:noFill/>
        <a:ln>
          <a:noFill/>
        </a:ln>
      </c:spPr>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'[Região Metropolitana RJ 6BI 2022-2023.xlsx]GRÁFICO 17'!$F$3:$F$22</c:f>
              <c:strCache>
                <c:ptCount val="20"/>
                <c:pt idx="0">
                  <c:v>Belford Roxo - RJ</c:v>
                </c:pt>
                <c:pt idx="1">
                  <c:v>Japeri - RJ</c:v>
                </c:pt>
                <c:pt idx="2">
                  <c:v>Tanguá - RJ</c:v>
                </c:pt>
                <c:pt idx="3">
                  <c:v>Magé - RJ</c:v>
                </c:pt>
                <c:pt idx="4">
                  <c:v>Mesquita - RJ</c:v>
                </c:pt>
                <c:pt idx="5">
                  <c:v>São João de Meriti - RJ</c:v>
                </c:pt>
                <c:pt idx="6">
                  <c:v>Nilópolis - RJ</c:v>
                </c:pt>
                <c:pt idx="7">
                  <c:v>São Gonçalo - RJ</c:v>
                </c:pt>
                <c:pt idx="8">
                  <c:v>Queimados - RJ</c:v>
                </c:pt>
                <c:pt idx="9">
                  <c:v>Cachoeiras de Macacu - RJ</c:v>
                </c:pt>
                <c:pt idx="10">
                  <c:v>Nova Iguaçu - RJ</c:v>
                </c:pt>
                <c:pt idx="11">
                  <c:v>Paracambi - RJ</c:v>
                </c:pt>
                <c:pt idx="12">
                  <c:v>Itaboraí - RJ</c:v>
                </c:pt>
                <c:pt idx="13">
                  <c:v>Guapimirim - RJ</c:v>
                </c:pt>
                <c:pt idx="14">
                  <c:v>Petrópolis - RJ</c:v>
                </c:pt>
                <c:pt idx="15">
                  <c:v>Duque de Caxias - RJ</c:v>
                </c:pt>
                <c:pt idx="16">
                  <c:v>Maricá - RJ</c:v>
                </c:pt>
                <c:pt idx="17">
                  <c:v>Seropédica - RJ</c:v>
                </c:pt>
                <c:pt idx="18">
                  <c:v>Niterói - RJ</c:v>
                </c:pt>
                <c:pt idx="19">
                  <c:v>Rio de Janeiro - RJ</c:v>
                </c:pt>
              </c:strCache>
            </c:strRef>
          </c:cat>
          <c:val>
            <c:numRef>
              <c:f>'[Região Metropolitana RJ 6BI 2022-2023.xlsx]GRÁFICO 17'!$G$3:$G$22</c:f>
            </c:numRef>
          </c:val>
          <c:extLst>
            <c:ext xmlns:c16="http://schemas.microsoft.com/office/drawing/2014/chart" uri="{C3380CC4-5D6E-409C-BE32-E72D297353CC}">
              <c16:uniqueId val="{00000000-4DA8-489E-9391-3126B3039312}"/>
            </c:ext>
          </c:extLst>
        </c:ser>
        <c:ser>
          <c:idx val="1"/>
          <c:order val="1"/>
          <c:invertIfNegative val="0"/>
          <c:cat>
            <c:strRef>
              <c:f>'[Região Metropolitana RJ 6BI 2022-2023.xlsx]GRÁFICO 17'!$F$3:$F$22</c:f>
              <c:strCache>
                <c:ptCount val="20"/>
                <c:pt idx="0">
                  <c:v>Belford Roxo - RJ</c:v>
                </c:pt>
                <c:pt idx="1">
                  <c:v>Japeri - RJ</c:v>
                </c:pt>
                <c:pt idx="2">
                  <c:v>Tanguá - RJ</c:v>
                </c:pt>
                <c:pt idx="3">
                  <c:v>Magé - RJ</c:v>
                </c:pt>
                <c:pt idx="4">
                  <c:v>Mesquita - RJ</c:v>
                </c:pt>
                <c:pt idx="5">
                  <c:v>São João de Meriti - RJ</c:v>
                </c:pt>
                <c:pt idx="6">
                  <c:v>Nilópolis - RJ</c:v>
                </c:pt>
                <c:pt idx="7">
                  <c:v>São Gonçalo - RJ</c:v>
                </c:pt>
                <c:pt idx="8">
                  <c:v>Queimados - RJ</c:v>
                </c:pt>
                <c:pt idx="9">
                  <c:v>Cachoeiras de Macacu - RJ</c:v>
                </c:pt>
                <c:pt idx="10">
                  <c:v>Nova Iguaçu - RJ</c:v>
                </c:pt>
                <c:pt idx="11">
                  <c:v>Paracambi - RJ</c:v>
                </c:pt>
                <c:pt idx="12">
                  <c:v>Itaboraí - RJ</c:v>
                </c:pt>
                <c:pt idx="13">
                  <c:v>Guapimirim - RJ</c:v>
                </c:pt>
                <c:pt idx="14">
                  <c:v>Petrópolis - RJ</c:v>
                </c:pt>
                <c:pt idx="15">
                  <c:v>Duque de Caxias - RJ</c:v>
                </c:pt>
                <c:pt idx="16">
                  <c:v>Maricá - RJ</c:v>
                </c:pt>
                <c:pt idx="17">
                  <c:v>Seropédica - RJ</c:v>
                </c:pt>
                <c:pt idx="18">
                  <c:v>Niterói - RJ</c:v>
                </c:pt>
                <c:pt idx="19">
                  <c:v>Rio de Janeiro - RJ</c:v>
                </c:pt>
              </c:strCache>
            </c:strRef>
          </c:cat>
          <c:val>
            <c:numRef>
              <c:f>'[Região Metropolitana RJ 6BI 2022-2023.xlsx]GRÁFICO 17'!$H$3:$H$22</c:f>
            </c:numRef>
          </c:val>
          <c:extLst>
            <c:ext xmlns:c16="http://schemas.microsoft.com/office/drawing/2014/chart" uri="{C3380CC4-5D6E-409C-BE32-E72D297353CC}">
              <c16:uniqueId val="{00000001-4DA8-489E-9391-3126B3039312}"/>
            </c:ext>
          </c:extLst>
        </c:ser>
        <c:ser>
          <c:idx val="2"/>
          <c:order val="2"/>
          <c:spPr>
            <a:solidFill>
              <a:schemeClr val="bg1">
                <a:lumMod val="95000"/>
              </a:schemeClr>
            </a:solidFill>
          </c:spPr>
          <c:invertIfNegative val="0"/>
          <c:dPt>
            <c:idx val="18"/>
            <c:invertIfNegative val="0"/>
            <c:bubble3D val="0"/>
            <c:spPr>
              <a:solidFill>
                <a:srgbClr val="006600"/>
              </a:solidFill>
            </c:spPr>
            <c:extLst>
              <c:ext xmlns:c16="http://schemas.microsoft.com/office/drawing/2014/chart" uri="{C3380CC4-5D6E-409C-BE32-E72D297353CC}">
                <c16:uniqueId val="{00000003-4DA8-489E-9391-3126B3039312}"/>
              </c:ext>
            </c:extLst>
          </c:dPt>
          <c:dLbls>
            <c:spPr>
              <a:noFill/>
              <a:ln>
                <a:noFill/>
              </a:ln>
              <a:effectLst/>
            </c:spPr>
            <c:txPr>
              <a:bodyPr/>
              <a:lstStyle/>
              <a:p>
                <a:pPr>
                  <a:defRPr sz="800">
                    <a:latin typeface="Dosis-Book"/>
                    <a:cs typeface="Times New Roman" panose="02020603050405020304" pitchFamily="18"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'[Região Metropolitana RJ 6BI 2022-2023.xlsx]GRÁFICO 17'!$F$3:$F$22</c:f>
              <c:strCache>
                <c:ptCount val="20"/>
                <c:pt idx="0">
                  <c:v>Belford Roxo - RJ</c:v>
                </c:pt>
                <c:pt idx="1">
                  <c:v>Japeri - RJ</c:v>
                </c:pt>
                <c:pt idx="2">
                  <c:v>Tanguá - RJ</c:v>
                </c:pt>
                <c:pt idx="3">
                  <c:v>Magé - RJ</c:v>
                </c:pt>
                <c:pt idx="4">
                  <c:v>Mesquita - RJ</c:v>
                </c:pt>
                <c:pt idx="5">
                  <c:v>São João de Meriti - RJ</c:v>
                </c:pt>
                <c:pt idx="6">
                  <c:v>Nilópolis - RJ</c:v>
                </c:pt>
                <c:pt idx="7">
                  <c:v>São Gonçalo - RJ</c:v>
                </c:pt>
                <c:pt idx="8">
                  <c:v>Queimados - RJ</c:v>
                </c:pt>
                <c:pt idx="9">
                  <c:v>Cachoeiras de Macacu - RJ</c:v>
                </c:pt>
                <c:pt idx="10">
                  <c:v>Nova Iguaçu - RJ</c:v>
                </c:pt>
                <c:pt idx="11">
                  <c:v>Paracambi - RJ</c:v>
                </c:pt>
                <c:pt idx="12">
                  <c:v>Itaboraí - RJ</c:v>
                </c:pt>
                <c:pt idx="13">
                  <c:v>Guapimirim - RJ</c:v>
                </c:pt>
                <c:pt idx="14">
                  <c:v>Petrópolis - RJ</c:v>
                </c:pt>
                <c:pt idx="15">
                  <c:v>Duque de Caxias - RJ</c:v>
                </c:pt>
                <c:pt idx="16">
                  <c:v>Maricá - RJ</c:v>
                </c:pt>
                <c:pt idx="17">
                  <c:v>Seropédica - RJ</c:v>
                </c:pt>
                <c:pt idx="18">
                  <c:v>Niterói - RJ</c:v>
                </c:pt>
                <c:pt idx="19">
                  <c:v>Rio de Janeiro - RJ</c:v>
                </c:pt>
              </c:strCache>
            </c:strRef>
          </c:cat>
          <c:val>
            <c:numRef>
              <c:f>'[Região Metropolitana RJ 6BI 2022-2023.xlsx]GRÁFICO 17'!$I$3:$I$22</c:f>
              <c:numCache>
                <c:formatCode>"R$"\ #,##0.00</c:formatCode>
                <c:ptCount val="20"/>
                <c:pt idx="0">
                  <c:v>96.543872428775771</c:v>
                </c:pt>
                <c:pt idx="1">
                  <c:v>125.05306005878137</c:v>
                </c:pt>
                <c:pt idx="2">
                  <c:v>125.24545358038988</c:v>
                </c:pt>
                <c:pt idx="3">
                  <c:v>143.70226400206903</c:v>
                </c:pt>
                <c:pt idx="4">
                  <c:v>159.66544902977975</c:v>
                </c:pt>
                <c:pt idx="5">
                  <c:v>163.6987493253387</c:v>
                </c:pt>
                <c:pt idx="6">
                  <c:v>169.21545709730606</c:v>
                </c:pt>
                <c:pt idx="7">
                  <c:v>182.16673866789185</c:v>
                </c:pt>
                <c:pt idx="8">
                  <c:v>208.35580723440293</c:v>
                </c:pt>
                <c:pt idx="9">
                  <c:v>209.21064046502644</c:v>
                </c:pt>
                <c:pt idx="10">
                  <c:v>235.10755789465645</c:v>
                </c:pt>
                <c:pt idx="11">
                  <c:v>269.15213583081567</c:v>
                </c:pt>
                <c:pt idx="12">
                  <c:v>297.59170051768649</c:v>
                </c:pt>
                <c:pt idx="13">
                  <c:v>351.13004526462396</c:v>
                </c:pt>
                <c:pt idx="14">
                  <c:v>514.25045485350381</c:v>
                </c:pt>
                <c:pt idx="15">
                  <c:v>548.11933674107013</c:v>
                </c:pt>
                <c:pt idx="16">
                  <c:v>586.52140340739163</c:v>
                </c:pt>
                <c:pt idx="17">
                  <c:v>895.54521192118727</c:v>
                </c:pt>
                <c:pt idx="18">
                  <c:v>1136.4243130758964</c:v>
                </c:pt>
                <c:pt idx="19">
                  <c:v>1304.467021290332</c:v>
                </c:pt>
              </c:numCache>
            </c:numRef>
          </c:val>
          <c:extLst>
            <c:ext xmlns:c16="http://schemas.microsoft.com/office/drawing/2014/chart" uri="{C3380CC4-5D6E-409C-BE32-E72D297353CC}">
              <c16:uniqueId val="{00000004-4DA8-489E-9391-3126B3039312}"/>
            </c:ext>
          </c:extLst>
        </c:ser>
        <c:dLbls>
          <c:showLegendKey val="0"/>
          <c:showVal val="0"/>
          <c:showCatName val="0"/>
          <c:showSerName val="0"/>
          <c:showPercent val="0"/>
          <c:showBubbleSize val="0"/>
        </c:dLbls>
        <c:gapWidth val="150"/>
        <c:axId val="216949504"/>
        <c:axId val="216951040"/>
      </c:barChart>
      <c:catAx>
        <c:axId val="216949504"/>
        <c:scaling>
          <c:orientation val="minMax"/>
        </c:scaling>
        <c:delete val="0"/>
        <c:axPos val="l"/>
        <c:numFmt formatCode="General" sourceLinked="0"/>
        <c:majorTickMark val="out"/>
        <c:minorTickMark val="none"/>
        <c:tickLblPos val="nextTo"/>
        <c:txPr>
          <a:bodyPr/>
          <a:lstStyle/>
          <a:p>
            <a:pPr>
              <a:defRPr sz="800">
                <a:latin typeface="Dosis-Book"/>
                <a:cs typeface="Times New Roman" panose="02020603050405020304" pitchFamily="18" charset="0"/>
              </a:defRPr>
            </a:pPr>
            <a:endParaRPr lang="pt-BR"/>
          </a:p>
        </c:txPr>
        <c:crossAx val="216951040"/>
        <c:crosses val="autoZero"/>
        <c:auto val="1"/>
        <c:lblAlgn val="ctr"/>
        <c:lblOffset val="100"/>
        <c:noMultiLvlLbl val="0"/>
      </c:catAx>
      <c:valAx>
        <c:axId val="216951040"/>
        <c:scaling>
          <c:orientation val="minMax"/>
        </c:scaling>
        <c:delete val="1"/>
        <c:axPos val="b"/>
        <c:majorGridlines>
          <c:spPr>
            <a:ln>
              <a:solidFill>
                <a:schemeClr val="bg1">
                  <a:lumMod val="85000"/>
                </a:schemeClr>
              </a:solidFill>
            </a:ln>
          </c:spPr>
        </c:majorGridlines>
        <c:numFmt formatCode="&quot;R$&quot;\ #,##0.00" sourceLinked="1"/>
        <c:majorTickMark val="out"/>
        <c:minorTickMark val="none"/>
        <c:tickLblPos val="nextTo"/>
        <c:crossAx val="2169495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3673F"/>
              </a:solidFill>
              <a:round/>
            </a:ln>
            <a:effectLst/>
          </c:spPr>
          <c:marker>
            <c:symbol val="none"/>
          </c:marker>
          <c:dLbls>
            <c:dLbl>
              <c:idx val="0"/>
              <c:layout>
                <c:manualLayout>
                  <c:x val="-0.10868066491688538"/>
                  <c:y val="-4.0867964421114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F4-4193-84E6-B23F2EFE5620}"/>
                </c:ext>
              </c:extLst>
            </c:dLbl>
            <c:dLbl>
              <c:idx val="2"/>
              <c:layout>
                <c:manualLayout>
                  <c:x val="-3.6458442694663272E-2"/>
                  <c:y val="6.5613517060367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F4-4193-84E6-B23F2EFE562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Dosis-Book"/>
                    <a:ea typeface="+mn-ea"/>
                    <a:cs typeface="Times New Roman" panose="02020603050405020304" pitchFamily="18" charset="0"/>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'2 ok'!$E$13:$E$15</c:f>
              <c:strCache>
                <c:ptCount val="3"/>
                <c:pt idx="0">
                  <c:v>janeiro</c:v>
                </c:pt>
                <c:pt idx="1">
                  <c:v>fevereiro</c:v>
                </c:pt>
                <c:pt idx="2">
                  <c:v>março</c:v>
                </c:pt>
              </c:strCache>
            </c:strRef>
          </c:cat>
          <c:val>
            <c:numRef>
              <c:f>'2 ok'!$F$13:$F$15</c:f>
              <c:numCache>
                <c:formatCode>#,##0</c:formatCode>
                <c:ptCount val="3"/>
                <c:pt idx="0">
                  <c:v>776787</c:v>
                </c:pt>
                <c:pt idx="1">
                  <c:v>737590</c:v>
                </c:pt>
                <c:pt idx="2">
                  <c:v>798094</c:v>
                </c:pt>
              </c:numCache>
            </c:numRef>
          </c:val>
          <c:smooth val="0"/>
          <c:extLst>
            <c:ext xmlns:c16="http://schemas.microsoft.com/office/drawing/2014/chart" uri="{C3380CC4-5D6E-409C-BE32-E72D297353CC}">
              <c16:uniqueId val="{00000000-8AF4-4193-84E6-B23F2EFE5620}"/>
            </c:ext>
          </c:extLst>
        </c:ser>
        <c:dLbls>
          <c:showLegendKey val="0"/>
          <c:showVal val="0"/>
          <c:showCatName val="0"/>
          <c:showSerName val="0"/>
          <c:showPercent val="0"/>
          <c:showBubbleSize val="0"/>
        </c:dLbls>
        <c:smooth val="0"/>
        <c:axId val="214656896"/>
        <c:axId val="214658432"/>
      </c:lineChart>
      <c:catAx>
        <c:axId val="2146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Dosis-Book"/>
                <a:ea typeface="+mn-ea"/>
                <a:cs typeface="Times New Roman" panose="02020603050405020304" pitchFamily="18" charset="0"/>
              </a:defRPr>
            </a:pPr>
            <a:endParaRPr lang="pt-BR"/>
          </a:p>
        </c:txPr>
        <c:crossAx val="214658432"/>
        <c:crosses val="autoZero"/>
        <c:auto val="1"/>
        <c:lblAlgn val="ctr"/>
        <c:lblOffset val="100"/>
        <c:noMultiLvlLbl val="0"/>
      </c:catAx>
      <c:valAx>
        <c:axId val="2146584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465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3673F"/>
              </a:solidFill>
              <a:round/>
            </a:ln>
            <a:effectLst/>
          </c:spPr>
          <c:marker>
            <c:symbol val="none"/>
          </c:marker>
          <c:dLbls>
            <c:dLbl>
              <c:idx val="0"/>
              <c:layout>
                <c:manualLayout>
                  <c:x val="-2.1217423791561458E-2"/>
                  <c:y val="6.688780745871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AE-4564-89FF-13F8AFC6D45E}"/>
                </c:ext>
              </c:extLst>
            </c:dLbl>
            <c:dLbl>
              <c:idx val="1"/>
              <c:layout>
                <c:manualLayout>
                  <c:x val="-2.6494066975642515E-2"/>
                  <c:y val="-4.8091233763294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E-4564-89FF-13F8AFC6D45E}"/>
                </c:ext>
              </c:extLst>
            </c:dLbl>
            <c:dLbl>
              <c:idx val="3"/>
              <c:layout>
                <c:manualLayout>
                  <c:x val="-2.8604724249274939E-2"/>
                  <c:y val="-5.8089411260860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AE-4564-89FF-13F8AFC6D45E}"/>
                </c:ext>
              </c:extLst>
            </c:dLbl>
            <c:dLbl>
              <c:idx val="5"/>
              <c:layout>
                <c:manualLayout>
                  <c:x val="-2.8604724249274939E-2"/>
                  <c:y val="-5.3090322512077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AE-4564-89FF-13F8AFC6D45E}"/>
                </c:ext>
              </c:extLst>
            </c:dLbl>
            <c:dLbl>
              <c:idx val="7"/>
              <c:layout>
                <c:manualLayout>
                  <c:x val="-2.8604724249274977E-2"/>
                  <c:y val="-4.8091233763294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AE-4564-89FF-13F8AFC6D45E}"/>
                </c:ext>
              </c:extLst>
            </c:dLbl>
            <c:dLbl>
              <c:idx val="8"/>
              <c:layout>
                <c:manualLayout>
                  <c:x val="-2.8604724249274901E-2"/>
                  <c:y val="-5.3090322512077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AE-4564-89FF-13F8AFC6D45E}"/>
                </c:ext>
              </c:extLst>
            </c:dLbl>
            <c:dLbl>
              <c:idx val="9"/>
              <c:layout>
                <c:manualLayout>
                  <c:x val="-3.1770710159723575E-2"/>
                  <c:y val="6.688780745871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AE-4564-89FF-13F8AFC6D45E}"/>
                </c:ext>
              </c:extLst>
            </c:dLbl>
            <c:dLbl>
              <c:idx val="10"/>
              <c:layout>
                <c:manualLayout>
                  <c:x val="-2.227275242837767E-2"/>
                  <c:y val="6.688780745871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AE-4564-89FF-13F8AFC6D45E}"/>
                </c:ext>
              </c:extLst>
            </c:dLbl>
            <c:dLbl>
              <c:idx val="11"/>
              <c:layout>
                <c:manualLayout>
                  <c:x val="-3.0715381522907363E-2"/>
                  <c:y val="-5.8089411260860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AE-4564-89FF-13F8AFC6D45E}"/>
                </c:ext>
              </c:extLst>
            </c:dLbl>
            <c:dLbl>
              <c:idx val="14"/>
              <c:layout>
                <c:manualLayout>
                  <c:x val="-2.8604724249274939E-2"/>
                  <c:y val="-3.8093056265727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AE-4564-89FF-13F8AFC6D45E}"/>
                </c:ext>
              </c:extLst>
            </c:dLbl>
            <c:dLbl>
              <c:idx val="16"/>
              <c:layout>
                <c:manualLayout>
                  <c:x val="-2.8604724249275015E-2"/>
                  <c:y val="-4.3092145014511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AE-4564-89FF-13F8AFC6D45E}"/>
                </c:ext>
              </c:extLst>
            </c:dLbl>
            <c:dLbl>
              <c:idx val="18"/>
              <c:layout>
                <c:manualLayout>
                  <c:x val="-2.8604724249274939E-2"/>
                  <c:y val="-5.8089411260860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AE-4564-89FF-13F8AFC6D45E}"/>
                </c:ext>
              </c:extLst>
            </c:dLbl>
            <c:dLbl>
              <c:idx val="20"/>
              <c:layout>
                <c:manualLayout>
                  <c:x val="-2.8604724249274939E-2"/>
                  <c:y val="-5.8089411260860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AE-4564-89FF-13F8AFC6D45E}"/>
                </c:ext>
              </c:extLst>
            </c:dLbl>
            <c:dLbl>
              <c:idx val="22"/>
              <c:layout>
                <c:manualLayout>
                  <c:x val="-3.2826038796539787E-2"/>
                  <c:y val="-7.8085766255993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AE-4564-89FF-13F8AFC6D4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Dosis-Book"/>
                    <a:ea typeface="+mn-ea"/>
                    <a:cs typeface="Times New Roman" panose="02020603050405020304" pitchFamily="18" charset="0"/>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'3 ok'!$B$23:$Y$23</c:f>
              <c:numCache>
                <c:formatCode>mmm\-yy</c:formatCode>
                <c:ptCount val="2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pt idx="14">
                  <c:v>45078</c:v>
                </c:pt>
                <c:pt idx="15">
                  <c:v>45108</c:v>
                </c:pt>
                <c:pt idx="16">
                  <c:v>45139</c:v>
                </c:pt>
                <c:pt idx="17">
                  <c:v>45170</c:v>
                </c:pt>
                <c:pt idx="18">
                  <c:v>45200</c:v>
                </c:pt>
                <c:pt idx="19">
                  <c:v>45231</c:v>
                </c:pt>
                <c:pt idx="20">
                  <c:v>45261</c:v>
                </c:pt>
                <c:pt idx="21">
                  <c:v>45292</c:v>
                </c:pt>
                <c:pt idx="22">
                  <c:v>45323</c:v>
                </c:pt>
                <c:pt idx="23">
                  <c:v>45352</c:v>
                </c:pt>
              </c:numCache>
            </c:numRef>
          </c:cat>
          <c:val>
            <c:numRef>
              <c:f>'3 ok'!$B$24:$Y$24</c:f>
              <c:numCache>
                <c:formatCode>#,##0</c:formatCode>
                <c:ptCount val="24"/>
                <c:pt idx="0">
                  <c:v>669062</c:v>
                </c:pt>
                <c:pt idx="1">
                  <c:v>712842</c:v>
                </c:pt>
                <c:pt idx="2">
                  <c:v>697190</c:v>
                </c:pt>
                <c:pt idx="3">
                  <c:v>695221</c:v>
                </c:pt>
                <c:pt idx="4">
                  <c:v>715585</c:v>
                </c:pt>
                <c:pt idx="5">
                  <c:v>706864</c:v>
                </c:pt>
                <c:pt idx="6">
                  <c:v>705476</c:v>
                </c:pt>
                <c:pt idx="7">
                  <c:v>707242</c:v>
                </c:pt>
                <c:pt idx="8">
                  <c:v>757781</c:v>
                </c:pt>
                <c:pt idx="9">
                  <c:v>698549</c:v>
                </c:pt>
                <c:pt idx="10">
                  <c:v>678560</c:v>
                </c:pt>
                <c:pt idx="11">
                  <c:v>782130</c:v>
                </c:pt>
                <c:pt idx="12">
                  <c:v>739238</c:v>
                </c:pt>
                <c:pt idx="13">
                  <c:v>808547</c:v>
                </c:pt>
                <c:pt idx="14">
                  <c:v>840914</c:v>
                </c:pt>
                <c:pt idx="15">
                  <c:v>792992</c:v>
                </c:pt>
                <c:pt idx="16">
                  <c:v>804299</c:v>
                </c:pt>
                <c:pt idx="17">
                  <c:v>755479</c:v>
                </c:pt>
                <c:pt idx="18">
                  <c:v>783557</c:v>
                </c:pt>
                <c:pt idx="19">
                  <c:v>771239</c:v>
                </c:pt>
                <c:pt idx="20">
                  <c:v>835888</c:v>
                </c:pt>
                <c:pt idx="21">
                  <c:v>776787</c:v>
                </c:pt>
                <c:pt idx="22">
                  <c:v>737590</c:v>
                </c:pt>
                <c:pt idx="23">
                  <c:v>798094</c:v>
                </c:pt>
              </c:numCache>
            </c:numRef>
          </c:val>
          <c:smooth val="0"/>
          <c:extLst>
            <c:ext xmlns:c16="http://schemas.microsoft.com/office/drawing/2014/chart" uri="{C3380CC4-5D6E-409C-BE32-E72D297353CC}">
              <c16:uniqueId val="{00000000-98A9-4BCE-96CD-EBCFC233D402}"/>
            </c:ext>
          </c:extLst>
        </c:ser>
        <c:dLbls>
          <c:showLegendKey val="0"/>
          <c:showVal val="0"/>
          <c:showCatName val="0"/>
          <c:showSerName val="0"/>
          <c:showPercent val="0"/>
          <c:showBubbleSize val="0"/>
        </c:dLbls>
        <c:smooth val="0"/>
        <c:axId val="214596608"/>
        <c:axId val="216269568"/>
      </c:lineChart>
      <c:dateAx>
        <c:axId val="21459660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Dosis-Book"/>
                <a:ea typeface="+mn-ea"/>
                <a:cs typeface="Times New Roman" panose="02020603050405020304" pitchFamily="18" charset="0"/>
              </a:defRPr>
            </a:pPr>
            <a:endParaRPr lang="pt-BR"/>
          </a:p>
        </c:txPr>
        <c:crossAx val="216269568"/>
        <c:crosses val="autoZero"/>
        <c:auto val="1"/>
        <c:lblOffset val="100"/>
        <c:baseTimeUnit val="months"/>
      </c:dateAx>
      <c:valAx>
        <c:axId val="2162695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459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3673F"/>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Dosis-Book"/>
                    <a:ea typeface="+mn-ea"/>
                    <a:cs typeface="Times New Roman" panose="02020603050405020304" pitchFamily="18"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'4 ok'!$I$16:$P$16</c:f>
              <c:strCache>
                <c:ptCount val="8"/>
                <c:pt idx="0">
                  <c:v>2° trimestre/2022</c:v>
                </c:pt>
                <c:pt idx="1">
                  <c:v>3º trimestre/2022</c:v>
                </c:pt>
                <c:pt idx="2">
                  <c:v>4º trimestre/2022</c:v>
                </c:pt>
                <c:pt idx="3">
                  <c:v>1° trimestre/2023</c:v>
                </c:pt>
                <c:pt idx="4">
                  <c:v>2° trimestre/2023</c:v>
                </c:pt>
                <c:pt idx="5">
                  <c:v>3º trimestre/2023</c:v>
                </c:pt>
                <c:pt idx="6">
                  <c:v>4º trimestre/2023</c:v>
                </c:pt>
                <c:pt idx="7">
                  <c:v>1° trimestre/2024</c:v>
                </c:pt>
              </c:strCache>
            </c:strRef>
          </c:cat>
          <c:val>
            <c:numRef>
              <c:f>'4 ok'!$I$17:$P$17</c:f>
              <c:numCache>
                <c:formatCode>_-* #,##0_-;\-* #,##0_-;_-* "-"??_-;_-@_-</c:formatCode>
                <c:ptCount val="8"/>
                <c:pt idx="0">
                  <c:v>2079094</c:v>
                </c:pt>
                <c:pt idx="1">
                  <c:v>2117670</c:v>
                </c:pt>
                <c:pt idx="2">
                  <c:v>2170499</c:v>
                </c:pt>
                <c:pt idx="3">
                  <c:v>2159239</c:v>
                </c:pt>
                <c:pt idx="4">
                  <c:v>2388699</c:v>
                </c:pt>
                <c:pt idx="5">
                  <c:v>2352770</c:v>
                </c:pt>
                <c:pt idx="6">
                  <c:v>2390684</c:v>
                </c:pt>
                <c:pt idx="7">
                  <c:v>2312471</c:v>
                </c:pt>
              </c:numCache>
            </c:numRef>
          </c:val>
          <c:extLst>
            <c:ext xmlns:c16="http://schemas.microsoft.com/office/drawing/2014/chart" uri="{C3380CC4-5D6E-409C-BE32-E72D297353CC}">
              <c16:uniqueId val="{00000000-BD78-4B4F-875C-2DFC830A1640}"/>
            </c:ext>
          </c:extLst>
        </c:ser>
        <c:dLbls>
          <c:dLblPos val="outEnd"/>
          <c:showLegendKey val="0"/>
          <c:showVal val="1"/>
          <c:showCatName val="0"/>
          <c:showSerName val="0"/>
          <c:showPercent val="0"/>
          <c:showBubbleSize val="0"/>
        </c:dLbls>
        <c:gapWidth val="219"/>
        <c:overlap val="-27"/>
        <c:axId val="216310528"/>
        <c:axId val="216312064"/>
      </c:barChart>
      <c:catAx>
        <c:axId val="21631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Dosis-Book"/>
                <a:ea typeface="+mn-ea"/>
                <a:cs typeface="Times New Roman" panose="02020603050405020304" pitchFamily="18" charset="0"/>
              </a:defRPr>
            </a:pPr>
            <a:endParaRPr lang="pt-BR"/>
          </a:p>
        </c:txPr>
        <c:crossAx val="216312064"/>
        <c:crosses val="autoZero"/>
        <c:auto val="1"/>
        <c:lblAlgn val="ctr"/>
        <c:lblOffset val="100"/>
        <c:noMultiLvlLbl val="0"/>
      </c:catAx>
      <c:valAx>
        <c:axId val="216312064"/>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21631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3673F"/>
              </a:solidFill>
              <a:round/>
            </a:ln>
            <a:effectLst/>
          </c:spPr>
          <c:marker>
            <c:symbol val="none"/>
          </c:marker>
          <c:dLbls>
            <c:dLbl>
              <c:idx val="1"/>
              <c:layout>
                <c:manualLayout>
                  <c:x val="-5.3320135775401033E-2"/>
                  <c:y val="-3.1949896752819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22-4A04-9040-48FC5579EC9C}"/>
                </c:ext>
              </c:extLst>
            </c:dLbl>
            <c:dLbl>
              <c:idx val="3"/>
              <c:layout>
                <c:manualLayout>
                  <c:x val="-5.0625178376382501E-2"/>
                  <c:y val="-3.5792355926690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22-4A04-9040-48FC5579EC9C}"/>
                </c:ext>
              </c:extLst>
            </c:dLbl>
            <c:dLbl>
              <c:idx val="5"/>
              <c:layout>
                <c:manualLayout>
                  <c:x val="-5.068450297158035E-2"/>
                  <c:y val="-4.3477274274433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22-4A04-9040-48FC5579EC9C}"/>
                </c:ext>
              </c:extLst>
            </c:dLbl>
            <c:dLbl>
              <c:idx val="6"/>
              <c:layout>
                <c:manualLayout>
                  <c:x val="-4.8860297643234352E-2"/>
                  <c:y val="-5.88471109699183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22-4A04-9040-48FC5579EC9C}"/>
                </c:ext>
              </c:extLst>
            </c:dLbl>
            <c:dLbl>
              <c:idx val="8"/>
              <c:layout>
                <c:manualLayout>
                  <c:x val="-3.2930968508821754E-2"/>
                  <c:y val="4.8741745898477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22-4A04-9040-48FC5579EC9C}"/>
                </c:ext>
              </c:extLst>
            </c:dLbl>
            <c:dLbl>
              <c:idx val="9"/>
              <c:layout>
                <c:manualLayout>
                  <c:x val="-5.4227355329286409E-2"/>
                  <c:y val="-3.9634815100562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22-4A04-9040-48FC5579EC9C}"/>
                </c:ext>
              </c:extLst>
            </c:dLbl>
            <c:dLbl>
              <c:idx val="11"/>
              <c:layout>
                <c:manualLayout>
                  <c:x val="-7.9980151715119754E-3"/>
                  <c:y val="-5.1162192622175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22-4A04-9040-48FC5579EC9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Dosis-Book"/>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'6 ok'!$C$21:$N$21</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'6 ok'!$C$22:$N$22</c:f>
              <c:numCache>
                <c:formatCode>"R$"\ #,##0.00</c:formatCode>
                <c:ptCount val="12"/>
                <c:pt idx="0">
                  <c:v>25024375.789999999</c:v>
                </c:pt>
                <c:pt idx="1">
                  <c:v>27883925.010000002</c:v>
                </c:pt>
                <c:pt idx="2">
                  <c:v>27263565.420000002</c:v>
                </c:pt>
                <c:pt idx="3">
                  <c:v>28224936.850000001</c:v>
                </c:pt>
                <c:pt idx="4">
                  <c:v>27029745.559999999</c:v>
                </c:pt>
                <c:pt idx="5">
                  <c:v>32260110.57</c:v>
                </c:pt>
                <c:pt idx="6">
                  <c:v>28164145.73</c:v>
                </c:pt>
                <c:pt idx="7">
                  <c:v>28371903.010000002</c:v>
                </c:pt>
                <c:pt idx="8">
                  <c:v>28989953.079999998</c:v>
                </c:pt>
                <c:pt idx="9">
                  <c:v>40575124.399999999</c:v>
                </c:pt>
                <c:pt idx="10">
                  <c:v>30068863.850000001</c:v>
                </c:pt>
                <c:pt idx="11">
                  <c:v>30594008.890000001</c:v>
                </c:pt>
              </c:numCache>
            </c:numRef>
          </c:val>
          <c:smooth val="0"/>
          <c:extLst>
            <c:ext xmlns:c16="http://schemas.microsoft.com/office/drawing/2014/chart" uri="{C3380CC4-5D6E-409C-BE32-E72D297353CC}">
              <c16:uniqueId val="{00000000-F622-4A04-9040-48FC5579EC9C}"/>
            </c:ext>
          </c:extLst>
        </c:ser>
        <c:dLbls>
          <c:dLblPos val="b"/>
          <c:showLegendKey val="0"/>
          <c:showVal val="1"/>
          <c:showCatName val="0"/>
          <c:showSerName val="0"/>
          <c:showPercent val="0"/>
          <c:showBubbleSize val="0"/>
        </c:dLbls>
        <c:smooth val="0"/>
        <c:axId val="216197760"/>
        <c:axId val="216211840"/>
      </c:lineChart>
      <c:dateAx>
        <c:axId val="2161977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Dosis-Book"/>
                <a:ea typeface="+mn-ea"/>
                <a:cs typeface="+mn-cs"/>
              </a:defRPr>
            </a:pPr>
            <a:endParaRPr lang="pt-BR"/>
          </a:p>
        </c:txPr>
        <c:crossAx val="216211840"/>
        <c:crosses val="autoZero"/>
        <c:auto val="1"/>
        <c:lblOffset val="100"/>
        <c:baseTimeUnit val="months"/>
      </c:dateAx>
      <c:valAx>
        <c:axId val="216211840"/>
        <c:scaling>
          <c:orientation val="minMax"/>
        </c:scaling>
        <c:delete val="1"/>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crossAx val="21619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3673F"/>
              </a:solidFill>
              <a:round/>
            </a:ln>
            <a:effectLst/>
          </c:spPr>
          <c:marker>
            <c:symbol val="none"/>
          </c:marker>
          <c:dLbls>
            <c:dLbl>
              <c:idx val="0"/>
              <c:layout>
                <c:manualLayout>
                  <c:x val="-5.9786728183854686E-2"/>
                  <c:y val="-4.6237537139540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43-4852-AF5B-70D6D944A7EF}"/>
                </c:ext>
              </c:extLst>
            </c:dLbl>
            <c:dLbl>
              <c:idx val="2"/>
              <c:layout>
                <c:manualLayout>
                  <c:x val="-5.4977047612221538E-2"/>
                  <c:y val="-6.95887314131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84-4252-8FDE-4EF7197C7BC9}"/>
                </c:ext>
              </c:extLst>
            </c:dLbl>
            <c:dLbl>
              <c:idx val="4"/>
              <c:layout>
                <c:manualLayout>
                  <c:x val="-5.6040433446113633E-2"/>
                  <c:y val="-6.4220241658127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84-4252-8FDE-4EF7197C7BC9}"/>
                </c:ext>
              </c:extLst>
            </c:dLbl>
            <c:dLbl>
              <c:idx val="6"/>
              <c:layout>
                <c:manualLayout>
                  <c:x val="-5.4977047612221538E-2"/>
                  <c:y val="-6.4220241658127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84-4252-8FDE-4EF7197C7BC9}"/>
                </c:ext>
              </c:extLst>
            </c:dLbl>
            <c:dLbl>
              <c:idx val="8"/>
              <c:layout>
                <c:manualLayout>
                  <c:x val="-2.3285528364661724E-2"/>
                  <c:y val="-3.7436657051531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43-4852-AF5B-70D6D944A7E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Dosis-Book"/>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'7 ok'!$C$21:$C$29</c:f>
              <c:strCache>
                <c:ptCount val="9"/>
                <c:pt idx="0">
                  <c:v>1º trimestre/2022</c:v>
                </c:pt>
                <c:pt idx="1">
                  <c:v>2º trimestre/2022</c:v>
                </c:pt>
                <c:pt idx="2">
                  <c:v>3º trimestre/2022</c:v>
                </c:pt>
                <c:pt idx="3">
                  <c:v>4º trimestre/2022</c:v>
                </c:pt>
                <c:pt idx="4">
                  <c:v>1º trimestre/2023</c:v>
                </c:pt>
                <c:pt idx="5">
                  <c:v>2º trimestre/2023</c:v>
                </c:pt>
                <c:pt idx="6">
                  <c:v>3º trimestre/2023</c:v>
                </c:pt>
                <c:pt idx="7">
                  <c:v>4º trimestre/2023</c:v>
                </c:pt>
                <c:pt idx="8">
                  <c:v>1º trimestre/2024</c:v>
                </c:pt>
              </c:strCache>
            </c:strRef>
          </c:cat>
          <c:val>
            <c:numRef>
              <c:f>'7 ok'!$D$21:$D$29</c:f>
              <c:numCache>
                <c:formatCode>_-[$R$-416]\ * #,##0.00_-;\-[$R$-416]\ * #,##0.00_-;_-[$R$-416]\ * "-"??_-;_-@_-</c:formatCode>
                <c:ptCount val="9"/>
                <c:pt idx="0">
                  <c:v>83860856.829999998</c:v>
                </c:pt>
                <c:pt idx="1">
                  <c:v>63493826.630000003</c:v>
                </c:pt>
                <c:pt idx="2">
                  <c:v>69656520.510000005</c:v>
                </c:pt>
                <c:pt idx="3">
                  <c:v>69658978.290000007</c:v>
                </c:pt>
                <c:pt idx="4">
                  <c:v>78673299.069999993</c:v>
                </c:pt>
                <c:pt idx="5">
                  <c:v>80171866.219999999</c:v>
                </c:pt>
                <c:pt idx="6">
                  <c:v>87514792.980000004</c:v>
                </c:pt>
                <c:pt idx="7">
                  <c:v>85526001.819999993</c:v>
                </c:pt>
                <c:pt idx="8">
                  <c:v>101237997.13</c:v>
                </c:pt>
              </c:numCache>
            </c:numRef>
          </c:val>
          <c:smooth val="0"/>
          <c:extLst>
            <c:ext xmlns:c16="http://schemas.microsoft.com/office/drawing/2014/chart" uri="{C3380CC4-5D6E-409C-BE32-E72D297353CC}">
              <c16:uniqueId val="{00000000-7943-4852-AF5B-70D6D944A7EF}"/>
            </c:ext>
          </c:extLst>
        </c:ser>
        <c:dLbls>
          <c:showLegendKey val="0"/>
          <c:showVal val="0"/>
          <c:showCatName val="0"/>
          <c:showSerName val="0"/>
          <c:showPercent val="0"/>
          <c:showBubbleSize val="0"/>
        </c:dLbls>
        <c:smooth val="0"/>
        <c:axId val="216619648"/>
        <c:axId val="216633728"/>
      </c:lineChart>
      <c:catAx>
        <c:axId val="21661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Dosis" pitchFamily="2" charset="0"/>
                <a:ea typeface="+mn-ea"/>
                <a:cs typeface="+mn-cs"/>
              </a:defRPr>
            </a:pPr>
            <a:endParaRPr lang="pt-BR"/>
          </a:p>
        </c:txPr>
        <c:crossAx val="216633728"/>
        <c:crosses val="autoZero"/>
        <c:auto val="1"/>
        <c:lblAlgn val="ctr"/>
        <c:lblOffset val="100"/>
        <c:noMultiLvlLbl val="0"/>
      </c:catAx>
      <c:valAx>
        <c:axId val="216633728"/>
        <c:scaling>
          <c:orientation val="minMax"/>
        </c:scaling>
        <c:delete val="1"/>
        <c:axPos val="l"/>
        <c:majorGridlines>
          <c:spPr>
            <a:ln w="9525" cap="flat" cmpd="sng" algn="ctr">
              <a:solidFill>
                <a:schemeClr val="tx1">
                  <a:lumMod val="15000"/>
                  <a:lumOff val="85000"/>
                </a:schemeClr>
              </a:solidFill>
              <a:round/>
            </a:ln>
            <a:effectLst/>
          </c:spPr>
        </c:majorGridlines>
        <c:numFmt formatCode="_-[$R$-416]\ * #,##0.00_-;\-[$R$-416]\ * #,##0.00_-;_-[$R$-416]\ * &quot;-&quot;??_-;_-@_-" sourceLinked="1"/>
        <c:majorTickMark val="none"/>
        <c:minorTickMark val="none"/>
        <c:tickLblPos val="nextTo"/>
        <c:crossAx val="21661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3673F"/>
            </a:solidFill>
            <a:ln>
              <a:noFill/>
            </a:ln>
            <a:effectLst/>
          </c:spPr>
          <c:invertIfNegative val="0"/>
          <c:dLbls>
            <c:dLbl>
              <c:idx val="4"/>
              <c:layout>
                <c:manualLayout>
                  <c:x val="-8.0949621927021691E-3"/>
                  <c:y val="-1.21183466281296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F1-47D2-AB42-D2B5145E597B}"/>
                </c:ext>
              </c:extLst>
            </c:dLbl>
            <c:dLbl>
              <c:idx val="5"/>
              <c:layout>
                <c:manualLayout>
                  <c:x val="-6.4759697541617346E-3"/>
                  <c:y val="1.5147933285162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F1-47D2-AB42-D2B5145E597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Dosis-Book"/>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 ok'!$B$14:$B$21</c:f>
              <c:strCache>
                <c:ptCount val="8"/>
                <c:pt idx="0">
                  <c:v>Naval / Óleo &amp; Gás</c:v>
                </c:pt>
                <c:pt idx="1">
                  <c:v>Atividades de atenção à saúde humana</c:v>
                </c:pt>
                <c:pt idx="2">
                  <c:v>Serviços de arquitetura e engenharia; testes e análises técnicas</c:v>
                </c:pt>
                <c:pt idx="3">
                  <c:v>Atividades dos serviços de tecnologia da informação</c:v>
                </c:pt>
                <c:pt idx="4">
                  <c:v>Manutenção, reparação e instalação de máquinas e equipamentos</c:v>
                </c:pt>
                <c:pt idx="5">
                  <c:v>Transporte aquaviário</c:v>
                </c:pt>
                <c:pt idx="6">
                  <c:v>Armazenamento e atividades auxiliares dos transportes</c:v>
                </c:pt>
                <c:pt idx="7">
                  <c:v>Educação</c:v>
                </c:pt>
              </c:strCache>
            </c:strRef>
          </c:cat>
          <c:val>
            <c:numRef>
              <c:f>'8 ok'!$C$14:$C$21</c:f>
              <c:numCache>
                <c:formatCode>_-[$R$-416]\ * #,##0.00_-;\-[$R$-416]\ * #,##0.00_-;_-[$R$-416]\ * "-"??_-;_-@_-</c:formatCode>
                <c:ptCount val="8"/>
                <c:pt idx="0">
                  <c:v>20510506.550000001</c:v>
                </c:pt>
                <c:pt idx="1">
                  <c:v>19449254.640000001</c:v>
                </c:pt>
                <c:pt idx="2">
                  <c:v>10088837.970000001</c:v>
                </c:pt>
                <c:pt idx="3">
                  <c:v>8091831.3499999996</c:v>
                </c:pt>
                <c:pt idx="4">
                  <c:v>5933495.5099999998</c:v>
                </c:pt>
                <c:pt idx="5">
                  <c:v>5770660.8600000003</c:v>
                </c:pt>
                <c:pt idx="6">
                  <c:v>4518620.47</c:v>
                </c:pt>
                <c:pt idx="7">
                  <c:v>3342866.76</c:v>
                </c:pt>
              </c:numCache>
            </c:numRef>
          </c:val>
          <c:extLst>
            <c:ext xmlns:c16="http://schemas.microsoft.com/office/drawing/2014/chart" uri="{C3380CC4-5D6E-409C-BE32-E72D297353CC}">
              <c16:uniqueId val="{00000000-01A6-4479-ABF0-88111D61C579}"/>
            </c:ext>
          </c:extLst>
        </c:ser>
        <c:dLbls>
          <c:showLegendKey val="0"/>
          <c:showVal val="0"/>
          <c:showCatName val="0"/>
          <c:showSerName val="0"/>
          <c:showPercent val="0"/>
          <c:showBubbleSize val="0"/>
        </c:dLbls>
        <c:gapWidth val="219"/>
        <c:overlap val="-27"/>
        <c:axId val="216709760"/>
        <c:axId val="216719744"/>
      </c:barChart>
      <c:catAx>
        <c:axId val="21670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Dosis-Book"/>
                <a:ea typeface="+mn-ea"/>
                <a:cs typeface="+mn-cs"/>
              </a:defRPr>
            </a:pPr>
            <a:endParaRPr lang="pt-BR"/>
          </a:p>
        </c:txPr>
        <c:crossAx val="216719744"/>
        <c:crosses val="autoZero"/>
        <c:auto val="1"/>
        <c:lblAlgn val="ctr"/>
        <c:lblOffset val="100"/>
        <c:noMultiLvlLbl val="0"/>
      </c:catAx>
      <c:valAx>
        <c:axId val="216719744"/>
        <c:scaling>
          <c:orientation val="minMax"/>
        </c:scaling>
        <c:delete val="1"/>
        <c:axPos val="l"/>
        <c:majorGridlines>
          <c:spPr>
            <a:ln w="9525" cap="flat" cmpd="sng" algn="ctr">
              <a:solidFill>
                <a:schemeClr val="tx1">
                  <a:lumMod val="15000"/>
                  <a:lumOff val="85000"/>
                </a:schemeClr>
              </a:solidFill>
              <a:round/>
            </a:ln>
            <a:effectLst/>
          </c:spPr>
        </c:majorGridlines>
        <c:numFmt formatCode="_-[$R$-416]\ * #,##0.00_-;\-[$R$-416]\ * #,##0.00_-;_-[$R$-416]\ * &quot;-&quot;??_-;_-@_-" sourceLinked="1"/>
        <c:majorTickMark val="none"/>
        <c:minorTickMark val="none"/>
        <c:tickLblPos val="nextTo"/>
        <c:crossAx val="21670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3673F"/>
            </a:solidFill>
            <a:ln>
              <a:solidFill>
                <a:srgbClr val="23673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Dosis-Book"/>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'[Boletim Econômico - ISS - 1T2024 (3).xlsx]11 ok'!$C$25:$C$31</c:f>
              <c:strCache>
                <c:ptCount val="7"/>
                <c:pt idx="0">
                  <c:v>CENTRO</c:v>
                </c:pt>
                <c:pt idx="1">
                  <c:v>ICARAI</c:v>
                </c:pt>
                <c:pt idx="2">
                  <c:v>ITAIPU</c:v>
                </c:pt>
                <c:pt idx="3">
                  <c:v>FONSECA</c:v>
                </c:pt>
                <c:pt idx="4">
                  <c:v>PIRATININGA</c:v>
                </c:pt>
                <c:pt idx="5">
                  <c:v>SANTA ROSA</c:v>
                </c:pt>
                <c:pt idx="6">
                  <c:v>INGA</c:v>
                </c:pt>
              </c:strCache>
            </c:strRef>
          </c:cat>
          <c:val>
            <c:numRef>
              <c:f>'[Boletim Econômico - ISS - 1T2024 (3).xlsx]11 ok'!$D$25:$D$31</c:f>
              <c:numCache>
                <c:formatCode>#,##0</c:formatCode>
                <c:ptCount val="7"/>
                <c:pt idx="0">
                  <c:v>1261168</c:v>
                </c:pt>
                <c:pt idx="1">
                  <c:v>470941</c:v>
                </c:pt>
                <c:pt idx="2">
                  <c:v>206355</c:v>
                </c:pt>
                <c:pt idx="3">
                  <c:v>81908</c:v>
                </c:pt>
                <c:pt idx="4">
                  <c:v>44741</c:v>
                </c:pt>
                <c:pt idx="5">
                  <c:v>40941</c:v>
                </c:pt>
                <c:pt idx="6">
                  <c:v>39853</c:v>
                </c:pt>
              </c:numCache>
            </c:numRef>
          </c:val>
          <c:extLst>
            <c:ext xmlns:c16="http://schemas.microsoft.com/office/drawing/2014/chart" uri="{C3380CC4-5D6E-409C-BE32-E72D297353CC}">
              <c16:uniqueId val="{00000000-D683-45AC-A0E5-3A5B2745A60B}"/>
            </c:ext>
          </c:extLst>
        </c:ser>
        <c:dLbls>
          <c:showLegendKey val="0"/>
          <c:showVal val="0"/>
          <c:showCatName val="0"/>
          <c:showSerName val="0"/>
          <c:showPercent val="0"/>
          <c:showBubbleSize val="0"/>
        </c:dLbls>
        <c:gapWidth val="219"/>
        <c:overlap val="-27"/>
        <c:axId val="216793856"/>
        <c:axId val="216795392"/>
      </c:barChart>
      <c:catAx>
        <c:axId val="21679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Dosis-Book"/>
                <a:ea typeface="+mn-ea"/>
                <a:cs typeface="+mn-cs"/>
              </a:defRPr>
            </a:pPr>
            <a:endParaRPr lang="pt-BR"/>
          </a:p>
        </c:txPr>
        <c:crossAx val="216795392"/>
        <c:crosses val="autoZero"/>
        <c:auto val="1"/>
        <c:lblAlgn val="ctr"/>
        <c:lblOffset val="100"/>
        <c:noMultiLvlLbl val="0"/>
      </c:catAx>
      <c:valAx>
        <c:axId val="2167953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679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cat>
            <c:strRef>
              <c:f>'12 ok'!$G$22:$G$28</c:f>
              <c:strCache>
                <c:ptCount val="7"/>
                <c:pt idx="0">
                  <c:v>Outras atividades</c:v>
                </c:pt>
                <c:pt idx="1">
                  <c:v>Atividades de atenção à saúde humana</c:v>
                </c:pt>
                <c:pt idx="2">
                  <c:v>Outras atividades de serviços pessoais</c:v>
                </c:pt>
                <c:pt idx="3">
                  <c:v>Atividades esportivas e de recreação e lazer</c:v>
                </c:pt>
                <c:pt idx="4">
                  <c:v>Educação</c:v>
                </c:pt>
                <c:pt idx="5">
                  <c:v>Armazenamento e atividades auxiliares dos transportes</c:v>
                </c:pt>
                <c:pt idx="6">
                  <c:v>Comércio varejista</c:v>
                </c:pt>
              </c:strCache>
            </c:strRef>
          </c:cat>
          <c:val>
            <c:numRef>
              <c:f>'12 ok'!$H$22:$H$28</c:f>
            </c:numRef>
          </c:val>
          <c:extLst>
            <c:ext xmlns:c16="http://schemas.microsoft.com/office/drawing/2014/chart" uri="{C3380CC4-5D6E-409C-BE32-E72D297353CC}">
              <c16:uniqueId val="{00000000-DD26-3948-973F-4302DA0455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Dosis" pitchFamily="2" charset="77"/>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Dosis" pitchFamily="2" charset="77"/>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0.2786</cdr:x>
      <cdr:y>0.23626</cdr:y>
    </cdr:from>
    <cdr:to>
      <cdr:x>0.40143</cdr:x>
      <cdr:y>0.34811</cdr:y>
    </cdr:to>
    <cdr:sp macro="" textlink="">
      <cdr:nvSpPr>
        <cdr:cNvPr id="2" name="CaixaDeTexto 1"/>
        <cdr:cNvSpPr txBox="1"/>
      </cdr:nvSpPr>
      <cdr:spPr>
        <a:xfrm xmlns:a="http://schemas.openxmlformats.org/drawingml/2006/main">
          <a:off x="1627739" y="771275"/>
          <a:ext cx="717641" cy="365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200" b="1" dirty="0">
              <a:solidFill>
                <a:srgbClr val="00B050"/>
              </a:solidFill>
              <a:latin typeface="Times New Roman" panose="02020603050405020304" pitchFamily="18" charset="0"/>
              <a:cs typeface="Times New Roman" panose="02020603050405020304" pitchFamily="18" charset="0"/>
            </a:rPr>
            <a:t>+13,9%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2F57E-64E8-44D5-ADC1-DE92E4DCA659}" type="datetimeFigureOut">
              <a:rPr lang="pt-BR" smtClean="0"/>
              <a:t>09/05/2024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A551A-215A-4FB6-AB26-758AF109573D}" type="slidenum">
              <a:rPr lang="pt-BR" smtClean="0"/>
              <a:t>‹nº›</a:t>
            </a:fld>
            <a:endParaRPr lang="pt-BR"/>
          </a:p>
        </p:txBody>
      </p:sp>
    </p:spTree>
    <p:extLst>
      <p:ext uri="{BB962C8B-B14F-4D97-AF65-F5344CB8AC3E}">
        <p14:creationId xmlns:p14="http://schemas.microsoft.com/office/powerpoint/2010/main" val="244149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61A551A-215A-4FB6-AB26-758AF109573D}" type="slidenum">
              <a:rPr lang="pt-BR" smtClean="0"/>
              <a:t>7</a:t>
            </a:fld>
            <a:endParaRPr lang="pt-BR"/>
          </a:p>
        </p:txBody>
      </p:sp>
    </p:spTree>
    <p:extLst>
      <p:ext uri="{BB962C8B-B14F-4D97-AF65-F5344CB8AC3E}">
        <p14:creationId xmlns:p14="http://schemas.microsoft.com/office/powerpoint/2010/main" val="412769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1A551A-215A-4FB6-AB26-758AF109573D}" type="slidenum">
              <a:rPr lang="pt-BR" smtClean="0"/>
              <a:t>15</a:t>
            </a:fld>
            <a:endParaRPr lang="pt-BR"/>
          </a:p>
        </p:txBody>
      </p:sp>
    </p:spTree>
    <p:extLst>
      <p:ext uri="{BB962C8B-B14F-4D97-AF65-F5344CB8AC3E}">
        <p14:creationId xmlns:p14="http://schemas.microsoft.com/office/powerpoint/2010/main" val="51427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1A551A-215A-4FB6-AB26-758AF109573D}" type="slidenum">
              <a:rPr lang="pt-BR" smtClean="0"/>
              <a:t>22</a:t>
            </a:fld>
            <a:endParaRPr lang="pt-BR"/>
          </a:p>
        </p:txBody>
      </p:sp>
    </p:spTree>
    <p:extLst>
      <p:ext uri="{BB962C8B-B14F-4D97-AF65-F5344CB8AC3E}">
        <p14:creationId xmlns:p14="http://schemas.microsoft.com/office/powerpoint/2010/main" val="374449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61A551A-215A-4FB6-AB26-758AF109573D}" type="slidenum">
              <a:rPr lang="pt-BR" smtClean="0"/>
              <a:t>24</a:t>
            </a:fld>
            <a:endParaRPr lang="pt-BR"/>
          </a:p>
        </p:txBody>
      </p:sp>
    </p:spTree>
    <p:extLst>
      <p:ext uri="{BB962C8B-B14F-4D97-AF65-F5344CB8AC3E}">
        <p14:creationId xmlns:p14="http://schemas.microsoft.com/office/powerpoint/2010/main" val="37805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61A551A-215A-4FB6-AB26-758AF109573D}" type="slidenum">
              <a:rPr lang="pt-BR" smtClean="0"/>
              <a:t>27</a:t>
            </a:fld>
            <a:endParaRPr lang="pt-BR"/>
          </a:p>
        </p:txBody>
      </p:sp>
    </p:spTree>
    <p:extLst>
      <p:ext uri="{BB962C8B-B14F-4D97-AF65-F5344CB8AC3E}">
        <p14:creationId xmlns:p14="http://schemas.microsoft.com/office/powerpoint/2010/main" val="383796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61317-7F7D-4D31-832D-219FA24A2DD0}"/>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pt-BR"/>
          </a:p>
        </p:txBody>
      </p:sp>
      <p:sp>
        <p:nvSpPr>
          <p:cNvPr id="3" name="Subtítulo 2">
            <a:extLst>
              <a:ext uri="{FF2B5EF4-FFF2-40B4-BE49-F238E27FC236}">
                <a16:creationId xmlns:a16="http://schemas.microsoft.com/office/drawing/2014/main" id="{84DBB907-45F6-4BD3-8D5D-A7A1DABB9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pt-BR"/>
          </a:p>
        </p:txBody>
      </p:sp>
      <p:sp>
        <p:nvSpPr>
          <p:cNvPr id="4" name="Espaço Reservado para Data 3">
            <a:extLst>
              <a:ext uri="{FF2B5EF4-FFF2-40B4-BE49-F238E27FC236}">
                <a16:creationId xmlns:a16="http://schemas.microsoft.com/office/drawing/2014/main" id="{802A4FBF-FCEB-40FA-9733-3699FEB238A6}"/>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5" name="Espaço Reservado para Rodapé 4">
            <a:extLst>
              <a:ext uri="{FF2B5EF4-FFF2-40B4-BE49-F238E27FC236}">
                <a16:creationId xmlns:a16="http://schemas.microsoft.com/office/drawing/2014/main" id="{B661E592-D3EB-4378-84D5-DBB3EF7E92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2062138-A2DE-4D2A-AB4E-1F7A808BFE11}"/>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167725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88E38-6C0B-4A75-8A0B-8D75D2E10634}"/>
              </a:ext>
            </a:extLst>
          </p:cNvPr>
          <p:cNvSpPr>
            <a:spLocks noGrp="1"/>
          </p:cNvSpPr>
          <p:nvPr>
            <p:ph type="title"/>
          </p:nvPr>
        </p:nvSpPr>
        <p:spPr/>
        <p:txBody>
          <a:bodyPr/>
          <a:lstStyle/>
          <a:p>
            <a:r>
              <a:rPr lang="pt-PT"/>
              <a:t>Clique para editar o estilo de título do Modelo Global</a:t>
            </a:r>
            <a:endParaRPr lang="pt-BR"/>
          </a:p>
        </p:txBody>
      </p:sp>
      <p:sp>
        <p:nvSpPr>
          <p:cNvPr id="3" name="Espaço Reservado para Texto Vertical 2">
            <a:extLst>
              <a:ext uri="{FF2B5EF4-FFF2-40B4-BE49-F238E27FC236}">
                <a16:creationId xmlns:a16="http://schemas.microsoft.com/office/drawing/2014/main" id="{73850280-A9B5-4136-BEE0-BAFD2015EBA7}"/>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Espaço Reservado para Data 3">
            <a:extLst>
              <a:ext uri="{FF2B5EF4-FFF2-40B4-BE49-F238E27FC236}">
                <a16:creationId xmlns:a16="http://schemas.microsoft.com/office/drawing/2014/main" id="{617CA4DE-FF24-43DF-B280-A0BB7FC19B19}"/>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5" name="Espaço Reservado para Rodapé 4">
            <a:extLst>
              <a:ext uri="{FF2B5EF4-FFF2-40B4-BE49-F238E27FC236}">
                <a16:creationId xmlns:a16="http://schemas.microsoft.com/office/drawing/2014/main" id="{97F20050-A7CE-4F1B-8EF1-242265368E2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597E720-98FD-4E01-A1FB-463F75A7D9B6}"/>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133796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EFBA49-78E7-46E5-B528-59ABE0F26FA0}"/>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pt-BR"/>
          </a:p>
        </p:txBody>
      </p:sp>
      <p:sp>
        <p:nvSpPr>
          <p:cNvPr id="3" name="Espaço Reservado para Texto Vertical 2">
            <a:extLst>
              <a:ext uri="{FF2B5EF4-FFF2-40B4-BE49-F238E27FC236}">
                <a16:creationId xmlns:a16="http://schemas.microsoft.com/office/drawing/2014/main" id="{75598C6D-5AF6-4C3C-AEAA-A6BECB315D42}"/>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Espaço Reservado para Data 3">
            <a:extLst>
              <a:ext uri="{FF2B5EF4-FFF2-40B4-BE49-F238E27FC236}">
                <a16:creationId xmlns:a16="http://schemas.microsoft.com/office/drawing/2014/main" id="{95F59E7C-1A8D-48EA-90FC-19C7037AA5DB}"/>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5" name="Espaço Reservado para Rodapé 4">
            <a:extLst>
              <a:ext uri="{FF2B5EF4-FFF2-40B4-BE49-F238E27FC236}">
                <a16:creationId xmlns:a16="http://schemas.microsoft.com/office/drawing/2014/main" id="{F2F10E27-AD04-4353-A638-F461786267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2D4E4F-B4E5-45C8-BCB8-AEEF822A9E94}"/>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2426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AAFC1-3812-4C04-9329-074BFE9A6AC1}"/>
              </a:ext>
            </a:extLst>
          </p:cNvPr>
          <p:cNvSpPr>
            <a:spLocks noGrp="1"/>
          </p:cNvSpPr>
          <p:nvPr>
            <p:ph type="title"/>
          </p:nvPr>
        </p:nvSpPr>
        <p:spPr/>
        <p:txBody>
          <a:bodyPr/>
          <a:lstStyle/>
          <a:p>
            <a:r>
              <a:rPr lang="pt-PT"/>
              <a:t>Clique para editar o estilo de título do Modelo Global</a:t>
            </a:r>
            <a:endParaRPr lang="pt-BR"/>
          </a:p>
        </p:txBody>
      </p:sp>
      <p:sp>
        <p:nvSpPr>
          <p:cNvPr id="3" name="Espaço Reservado para Conteúdo 2">
            <a:extLst>
              <a:ext uri="{FF2B5EF4-FFF2-40B4-BE49-F238E27FC236}">
                <a16:creationId xmlns:a16="http://schemas.microsoft.com/office/drawing/2014/main" id="{C31B23DD-4675-40E0-B78F-734CADB15AE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Espaço Reservado para Data 3">
            <a:extLst>
              <a:ext uri="{FF2B5EF4-FFF2-40B4-BE49-F238E27FC236}">
                <a16:creationId xmlns:a16="http://schemas.microsoft.com/office/drawing/2014/main" id="{21788BED-F3B6-4D03-9F48-DAF1F4364533}"/>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5" name="Espaço Reservado para Rodapé 4">
            <a:extLst>
              <a:ext uri="{FF2B5EF4-FFF2-40B4-BE49-F238E27FC236}">
                <a16:creationId xmlns:a16="http://schemas.microsoft.com/office/drawing/2014/main" id="{EC1A9A57-1C58-462A-89E4-5B5281C7A07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F30FD0-9BAA-4ECE-886B-19785FB9C689}"/>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298197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165DB-02E6-4199-9E48-E258430F784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pt-BR"/>
          </a:p>
        </p:txBody>
      </p:sp>
      <p:sp>
        <p:nvSpPr>
          <p:cNvPr id="3" name="Espaço Reservado para Texto 2">
            <a:extLst>
              <a:ext uri="{FF2B5EF4-FFF2-40B4-BE49-F238E27FC236}">
                <a16:creationId xmlns:a16="http://schemas.microsoft.com/office/drawing/2014/main" id="{B2373FEE-86D4-41DC-B1AA-F2A653452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Espaço Reservado para Data 3">
            <a:extLst>
              <a:ext uri="{FF2B5EF4-FFF2-40B4-BE49-F238E27FC236}">
                <a16:creationId xmlns:a16="http://schemas.microsoft.com/office/drawing/2014/main" id="{46E19A34-7236-4881-86C6-3B9EFB53D193}"/>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5" name="Espaço Reservado para Rodapé 4">
            <a:extLst>
              <a:ext uri="{FF2B5EF4-FFF2-40B4-BE49-F238E27FC236}">
                <a16:creationId xmlns:a16="http://schemas.microsoft.com/office/drawing/2014/main" id="{BF886EA3-47C0-4A43-8706-44B0C18DA4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6333280-87B7-4DCF-A2D8-8194B4E42A0B}"/>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144484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9503B-DDA2-4719-BAF1-00F49A724B16}"/>
              </a:ext>
            </a:extLst>
          </p:cNvPr>
          <p:cNvSpPr>
            <a:spLocks noGrp="1"/>
          </p:cNvSpPr>
          <p:nvPr>
            <p:ph type="title"/>
          </p:nvPr>
        </p:nvSpPr>
        <p:spPr/>
        <p:txBody>
          <a:bodyPr/>
          <a:lstStyle/>
          <a:p>
            <a:r>
              <a:rPr lang="pt-PT"/>
              <a:t>Clique para editar o estilo de título do Modelo Global</a:t>
            </a:r>
            <a:endParaRPr lang="pt-BR"/>
          </a:p>
        </p:txBody>
      </p:sp>
      <p:sp>
        <p:nvSpPr>
          <p:cNvPr id="3" name="Espaço Reservado para Conteúdo 2">
            <a:extLst>
              <a:ext uri="{FF2B5EF4-FFF2-40B4-BE49-F238E27FC236}">
                <a16:creationId xmlns:a16="http://schemas.microsoft.com/office/drawing/2014/main" id="{9A96B3C0-9D73-4CD9-B127-9995FDAB3567}"/>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Espaço Reservado para Conteúdo 3">
            <a:extLst>
              <a:ext uri="{FF2B5EF4-FFF2-40B4-BE49-F238E27FC236}">
                <a16:creationId xmlns:a16="http://schemas.microsoft.com/office/drawing/2014/main" id="{AA362868-B14C-4A75-A908-51D3BCA5D162}"/>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Espaço Reservado para Data 4">
            <a:extLst>
              <a:ext uri="{FF2B5EF4-FFF2-40B4-BE49-F238E27FC236}">
                <a16:creationId xmlns:a16="http://schemas.microsoft.com/office/drawing/2014/main" id="{01FE4579-0475-430B-98D7-BCCC895155B7}"/>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6" name="Espaço Reservado para Rodapé 5">
            <a:extLst>
              <a:ext uri="{FF2B5EF4-FFF2-40B4-BE49-F238E27FC236}">
                <a16:creationId xmlns:a16="http://schemas.microsoft.com/office/drawing/2014/main" id="{C5BF742B-ABAA-410A-B890-DFFA5A2CA3B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04B6617-B0FE-4AA7-A298-227DF31E088A}"/>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263011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49E78-0D64-4493-AD05-94A7B24889E8}"/>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pt-BR"/>
          </a:p>
        </p:txBody>
      </p:sp>
      <p:sp>
        <p:nvSpPr>
          <p:cNvPr id="3" name="Espaço Reservado para Texto 2">
            <a:extLst>
              <a:ext uri="{FF2B5EF4-FFF2-40B4-BE49-F238E27FC236}">
                <a16:creationId xmlns:a16="http://schemas.microsoft.com/office/drawing/2014/main" id="{27292189-2B19-48FB-9D82-D65F48518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Espaço Reservado para Conteúdo 3">
            <a:extLst>
              <a:ext uri="{FF2B5EF4-FFF2-40B4-BE49-F238E27FC236}">
                <a16:creationId xmlns:a16="http://schemas.microsoft.com/office/drawing/2014/main" id="{CE283285-85B4-4687-A92B-26F9AF46C753}"/>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5" name="Espaço Reservado para Texto 4">
            <a:extLst>
              <a:ext uri="{FF2B5EF4-FFF2-40B4-BE49-F238E27FC236}">
                <a16:creationId xmlns:a16="http://schemas.microsoft.com/office/drawing/2014/main" id="{CF1C8C6D-FC83-4CD5-BD74-59B3CF48D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Espaço Reservado para Conteúdo 5">
            <a:extLst>
              <a:ext uri="{FF2B5EF4-FFF2-40B4-BE49-F238E27FC236}">
                <a16:creationId xmlns:a16="http://schemas.microsoft.com/office/drawing/2014/main" id="{FFC31463-B468-4641-9A83-5BA9632DA5F2}"/>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7" name="Espaço Reservado para Data 6">
            <a:extLst>
              <a:ext uri="{FF2B5EF4-FFF2-40B4-BE49-F238E27FC236}">
                <a16:creationId xmlns:a16="http://schemas.microsoft.com/office/drawing/2014/main" id="{C6BD5EAB-85F2-4A99-98A3-5A34268E5F70}"/>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8" name="Espaço Reservado para Rodapé 7">
            <a:extLst>
              <a:ext uri="{FF2B5EF4-FFF2-40B4-BE49-F238E27FC236}">
                <a16:creationId xmlns:a16="http://schemas.microsoft.com/office/drawing/2014/main" id="{5DA78870-78B4-41B3-9689-7A6C6E0AEE7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E3764CF-7E26-4189-99F1-B87477444051}"/>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308444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30466-B4CC-41C2-BC3B-C3232AC96D16}"/>
              </a:ext>
            </a:extLst>
          </p:cNvPr>
          <p:cNvSpPr>
            <a:spLocks noGrp="1"/>
          </p:cNvSpPr>
          <p:nvPr>
            <p:ph type="title"/>
          </p:nvPr>
        </p:nvSpPr>
        <p:spPr/>
        <p:txBody>
          <a:bodyPr/>
          <a:lstStyle/>
          <a:p>
            <a:r>
              <a:rPr lang="pt-PT"/>
              <a:t>Clique para editar o estilo de título do Modelo Global</a:t>
            </a:r>
            <a:endParaRPr lang="pt-BR"/>
          </a:p>
        </p:txBody>
      </p:sp>
      <p:sp>
        <p:nvSpPr>
          <p:cNvPr id="3" name="Espaço Reservado para Data 2">
            <a:extLst>
              <a:ext uri="{FF2B5EF4-FFF2-40B4-BE49-F238E27FC236}">
                <a16:creationId xmlns:a16="http://schemas.microsoft.com/office/drawing/2014/main" id="{743AF3A3-5FDD-4C83-86B3-D50E7AD3BD34}"/>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4" name="Espaço Reservado para Rodapé 3">
            <a:extLst>
              <a:ext uri="{FF2B5EF4-FFF2-40B4-BE49-F238E27FC236}">
                <a16:creationId xmlns:a16="http://schemas.microsoft.com/office/drawing/2014/main" id="{3F1A9E41-BD9D-499F-968D-35C9F04E0E4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45D8A03-6BA0-4E82-90C8-1861EED50F6E}"/>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141097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CA5A027-124B-4704-A0FF-B97CB98F022F}"/>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3" name="Espaço Reservado para Rodapé 2">
            <a:extLst>
              <a:ext uri="{FF2B5EF4-FFF2-40B4-BE49-F238E27FC236}">
                <a16:creationId xmlns:a16="http://schemas.microsoft.com/office/drawing/2014/main" id="{515B1F32-01C0-4665-910F-A0E2CFC9804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BA077E8-BE93-4A5F-A0AB-593DEB7498C5}"/>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257847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FECC4-7E4F-48E2-9907-027622E880D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Espaço Reservado para Conteúdo 2">
            <a:extLst>
              <a:ext uri="{FF2B5EF4-FFF2-40B4-BE49-F238E27FC236}">
                <a16:creationId xmlns:a16="http://schemas.microsoft.com/office/drawing/2014/main" id="{37706684-CF8E-48A2-B043-8F02C8A4B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4" name="Espaço Reservado para Texto 3">
            <a:extLst>
              <a:ext uri="{FF2B5EF4-FFF2-40B4-BE49-F238E27FC236}">
                <a16:creationId xmlns:a16="http://schemas.microsoft.com/office/drawing/2014/main" id="{B606D2C8-0A20-4FB5-B1A6-EC093EEFB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Espaço Reservado para Data 4">
            <a:extLst>
              <a:ext uri="{FF2B5EF4-FFF2-40B4-BE49-F238E27FC236}">
                <a16:creationId xmlns:a16="http://schemas.microsoft.com/office/drawing/2014/main" id="{B1C71E27-5219-4EE3-B14E-E15C05D71815}"/>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6" name="Espaço Reservado para Rodapé 5">
            <a:extLst>
              <a:ext uri="{FF2B5EF4-FFF2-40B4-BE49-F238E27FC236}">
                <a16:creationId xmlns:a16="http://schemas.microsoft.com/office/drawing/2014/main" id="{49F2D7A6-D5BE-467C-A9C2-75F900A9223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BD455D-F820-4EC1-B42E-D13D9484E740}"/>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426377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F7F64-895A-4EC3-AC76-F730C4D7CC4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pt-BR"/>
          </a:p>
        </p:txBody>
      </p:sp>
      <p:sp>
        <p:nvSpPr>
          <p:cNvPr id="3" name="Espaço Reservado para Imagem 2">
            <a:extLst>
              <a:ext uri="{FF2B5EF4-FFF2-40B4-BE49-F238E27FC236}">
                <a16:creationId xmlns:a16="http://schemas.microsoft.com/office/drawing/2014/main" id="{EDD466E4-1037-4DA3-8C3D-22B62EB41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pt-BR"/>
          </a:p>
        </p:txBody>
      </p:sp>
      <p:sp>
        <p:nvSpPr>
          <p:cNvPr id="4" name="Espaço Reservado para Texto 3">
            <a:extLst>
              <a:ext uri="{FF2B5EF4-FFF2-40B4-BE49-F238E27FC236}">
                <a16:creationId xmlns:a16="http://schemas.microsoft.com/office/drawing/2014/main" id="{B2A28C48-0770-458E-A939-30F0F65DB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Espaço Reservado para Data 4">
            <a:extLst>
              <a:ext uri="{FF2B5EF4-FFF2-40B4-BE49-F238E27FC236}">
                <a16:creationId xmlns:a16="http://schemas.microsoft.com/office/drawing/2014/main" id="{83957D47-21F5-4A64-BA51-0D51F908DCB1}"/>
              </a:ext>
            </a:extLst>
          </p:cNvPr>
          <p:cNvSpPr>
            <a:spLocks noGrp="1"/>
          </p:cNvSpPr>
          <p:nvPr>
            <p:ph type="dt" sz="half" idx="10"/>
          </p:nvPr>
        </p:nvSpPr>
        <p:spPr/>
        <p:txBody>
          <a:bodyPr/>
          <a:lstStyle/>
          <a:p>
            <a:fld id="{632372DD-070F-4EDF-8577-9EC1138D080B}" type="datetimeFigureOut">
              <a:rPr lang="pt-BR" smtClean="0"/>
              <a:t>09/05/2024</a:t>
            </a:fld>
            <a:endParaRPr lang="pt-BR"/>
          </a:p>
        </p:txBody>
      </p:sp>
      <p:sp>
        <p:nvSpPr>
          <p:cNvPr id="6" name="Espaço Reservado para Rodapé 5">
            <a:extLst>
              <a:ext uri="{FF2B5EF4-FFF2-40B4-BE49-F238E27FC236}">
                <a16:creationId xmlns:a16="http://schemas.microsoft.com/office/drawing/2014/main" id="{4C4B5277-377E-46A3-8DF4-F74DA2591D9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F4CD696-9DCA-4953-907C-F8FC1D90B5C6}"/>
              </a:ext>
            </a:extLst>
          </p:cNvPr>
          <p:cNvSpPr>
            <a:spLocks noGrp="1"/>
          </p:cNvSpPr>
          <p:nvPr>
            <p:ph type="sldNum" sz="quarter" idx="12"/>
          </p:nvPr>
        </p:nvSpPr>
        <p:spPr/>
        <p:txBody>
          <a:bodyPr/>
          <a:lstStyle/>
          <a:p>
            <a:fld id="{EA476842-96FE-40D3-827E-6442DDB7CBB0}" type="slidenum">
              <a:rPr lang="pt-BR" smtClean="0"/>
              <a:t>‹nº›</a:t>
            </a:fld>
            <a:endParaRPr lang="pt-BR"/>
          </a:p>
        </p:txBody>
      </p:sp>
    </p:spTree>
    <p:extLst>
      <p:ext uri="{BB962C8B-B14F-4D97-AF65-F5344CB8AC3E}">
        <p14:creationId xmlns:p14="http://schemas.microsoft.com/office/powerpoint/2010/main" val="249613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C15F1F9-8E0C-4A61-B1EF-12849DA6F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06E7630-AA47-40F8-AE1E-322FB98AF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B90861-5249-497F-85B8-2D58B0AA6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372DD-070F-4EDF-8577-9EC1138D080B}" type="datetimeFigureOut">
              <a:rPr lang="pt-BR" smtClean="0"/>
              <a:t>09/05/2024</a:t>
            </a:fld>
            <a:endParaRPr lang="pt-BR"/>
          </a:p>
        </p:txBody>
      </p:sp>
      <p:sp>
        <p:nvSpPr>
          <p:cNvPr id="5" name="Espaço Reservado para Rodapé 4">
            <a:extLst>
              <a:ext uri="{FF2B5EF4-FFF2-40B4-BE49-F238E27FC236}">
                <a16:creationId xmlns:a16="http://schemas.microsoft.com/office/drawing/2014/main" id="{4D604AD5-9C93-40F4-9A0C-697C37AFD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CBBE4B5-A599-483F-B0A7-D43B3CF98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76842-96FE-40D3-827E-6442DDB7CBB0}" type="slidenum">
              <a:rPr lang="pt-BR" smtClean="0"/>
              <a:t>‹nº›</a:t>
            </a:fld>
            <a:endParaRPr lang="pt-BR"/>
          </a:p>
        </p:txBody>
      </p:sp>
    </p:spTree>
    <p:extLst>
      <p:ext uri="{BB962C8B-B14F-4D97-AF65-F5344CB8AC3E}">
        <p14:creationId xmlns:p14="http://schemas.microsoft.com/office/powerpoint/2010/main" val="45769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2" Type="http://schemas.openxmlformats.org/officeDocument/2006/relationships/hyperlink" Target="https://www.firjan.com.br/ifgf/consulta-ao-indic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irjan.com.br/ifgf/" TargetMode="External"/><Relationship Id="rId2" Type="http://schemas.openxmlformats.org/officeDocument/2006/relationships/hyperlink" Target="https://censo2022.ibge.gov.br/panorama/" TargetMode="External"/><Relationship Id="rId1" Type="http://schemas.openxmlformats.org/officeDocument/2006/relationships/slideLayout" Target="../slideLayouts/slideLayout2.xml"/><Relationship Id="rId4" Type="http://schemas.openxmlformats.org/officeDocument/2006/relationships/hyperlink" Target="https://www.firjan.com.br/ifgf/consulta-ao-indic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instagram.com/fazendaniteroi/" TargetMode="External"/><Relationship Id="rId7" Type="http://schemas.openxmlformats.org/officeDocument/2006/relationships/hyperlink" Target="https://t.me/fazendaniteroi"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www.linkedin.com/company/secretaria-de-fazenda-de-niter%C3%B3i" TargetMode="External"/><Relationship Id="rId5" Type="http://schemas.openxmlformats.org/officeDocument/2006/relationships/hyperlink" Target="https://www.youtube.com/c/SecretariadaFazendadeNiter%C3%B3i/" TargetMode="External"/><Relationship Id="rId4" Type="http://schemas.openxmlformats.org/officeDocument/2006/relationships/hyperlink" Target="https://www.facebook.com/FazendaNit/" TargetMode="Externa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m 4" descr="Padrão do plano de fundo&#10;&#10;Descrição gerada automaticamente">
            <a:extLst>
              <a:ext uri="{FF2B5EF4-FFF2-40B4-BE49-F238E27FC236}">
                <a16:creationId xmlns:a16="http://schemas.microsoft.com/office/drawing/2014/main" id="{FEB3EB13-7A96-442F-B60B-8B92981E8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3244"/>
            <a:ext cx="12197767" cy="6861244"/>
          </a:xfrm>
          <a:prstGeom prst="rect">
            <a:avLst/>
          </a:prstGeom>
        </p:spPr>
      </p:pic>
      <p:pic>
        <p:nvPicPr>
          <p:cNvPr id="3" name="Imagem 2">
            <a:extLst>
              <a:ext uri="{FF2B5EF4-FFF2-40B4-BE49-F238E27FC236}">
                <a16:creationId xmlns:a16="http://schemas.microsoft.com/office/drawing/2014/main" id="{44880182-8568-4131-8F27-265BB1ADD1CA}"/>
              </a:ext>
            </a:extLst>
          </p:cNvPr>
          <p:cNvPicPr>
            <a:picLocks noChangeAspect="1"/>
          </p:cNvPicPr>
          <p:nvPr/>
        </p:nvPicPr>
        <p:blipFill>
          <a:blip r:embed="rId3" cstate="print">
            <a:extLst>
              <a:ext uri="{28A0092B-C50C-407E-A947-70E740481C1C}">
                <a14:useLocalDpi xmlns:a14="http://schemas.microsoft.com/office/drawing/2010/main" val="0"/>
              </a:ext>
            </a:extLst>
          </a:blip>
          <a:srcRect t="9746" b="9746"/>
          <a:stretch/>
        </p:blipFill>
        <p:spPr>
          <a:xfrm>
            <a:off x="8065456" y="5881707"/>
            <a:ext cx="3167271" cy="779742"/>
          </a:xfrm>
          <a:prstGeom prst="rect">
            <a:avLst/>
          </a:prstGeom>
        </p:spPr>
      </p:pic>
      <p:sp>
        <p:nvSpPr>
          <p:cNvPr id="2" name="Rectangle 1">
            <a:extLst>
              <a:ext uri="{FF2B5EF4-FFF2-40B4-BE49-F238E27FC236}">
                <a16:creationId xmlns:a16="http://schemas.microsoft.com/office/drawing/2014/main" id="{A7D24B76-0525-4AC0-A987-3DCEDD8FC58E}"/>
              </a:ext>
            </a:extLst>
          </p:cNvPr>
          <p:cNvSpPr/>
          <p:nvPr/>
        </p:nvSpPr>
        <p:spPr>
          <a:xfrm>
            <a:off x="8655175" y="4130822"/>
            <a:ext cx="1376117" cy="651164"/>
          </a:xfrm>
          <a:prstGeom prst="rect">
            <a:avLst/>
          </a:prstGeom>
          <a:solidFill>
            <a:srgbClr val="05643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7" name="TextBox 6">
            <a:extLst>
              <a:ext uri="{FF2B5EF4-FFF2-40B4-BE49-F238E27FC236}">
                <a16:creationId xmlns:a16="http://schemas.microsoft.com/office/drawing/2014/main" id="{2819B762-5DE4-4D78-9A68-E170282AFB2A}"/>
              </a:ext>
            </a:extLst>
          </p:cNvPr>
          <p:cNvSpPr txBox="1"/>
          <p:nvPr/>
        </p:nvSpPr>
        <p:spPr>
          <a:xfrm>
            <a:off x="7426036" y="4122451"/>
            <a:ext cx="4073237" cy="791114"/>
          </a:xfrm>
          <a:prstGeom prst="rect">
            <a:avLst/>
          </a:prstGeom>
          <a:noFill/>
        </p:spPr>
        <p:txBody>
          <a:bodyPr wrap="square" lIns="91440" tIns="45720" rIns="91440" bIns="45720" anchor="t">
            <a:spAutoFit/>
          </a:bodyPr>
          <a:lstStyle/>
          <a:p>
            <a:pPr algn="ctr">
              <a:lnSpc>
                <a:spcPct val="150000"/>
              </a:lnSpc>
            </a:pPr>
            <a:r>
              <a:rPr lang="pt-BR" sz="1600" b="1" dirty="0">
                <a:solidFill>
                  <a:schemeClr val="bg1"/>
                </a:solidFill>
                <a:latin typeface="Dosis-Book"/>
                <a:ea typeface="Calibri"/>
                <a:cs typeface="Times New Roman"/>
              </a:rPr>
              <a:t>abril/2024</a:t>
            </a:r>
            <a:endParaRPr lang="pt-BR" sz="1600" b="1" dirty="0">
              <a:solidFill>
                <a:schemeClr val="bg1"/>
              </a:solidFill>
              <a:effectLst/>
              <a:latin typeface="Dosis-Book"/>
              <a:ea typeface="Calibri"/>
              <a:cs typeface="Times New Roman"/>
            </a:endParaRPr>
          </a:p>
          <a:p>
            <a:pPr algn="ctr">
              <a:lnSpc>
                <a:spcPct val="150000"/>
              </a:lnSpc>
            </a:pPr>
            <a:r>
              <a:rPr lang="pt-BR" sz="1600" b="1" dirty="0">
                <a:solidFill>
                  <a:schemeClr val="bg1"/>
                </a:solidFill>
                <a:latin typeface="Dosis-Book"/>
                <a:cs typeface="Times New Roman"/>
              </a:rPr>
              <a:t>13ª Edição</a:t>
            </a:r>
            <a:endParaRPr lang="pt-BR" sz="1600" b="1" dirty="0">
              <a:solidFill>
                <a:schemeClr val="bg1"/>
              </a:solidFill>
              <a:ea typeface="Calibri" panose="020F0502020204030204"/>
              <a:cs typeface="Times New Roman"/>
            </a:endParaRPr>
          </a:p>
        </p:txBody>
      </p:sp>
    </p:spTree>
    <p:extLst>
      <p:ext uri="{BB962C8B-B14F-4D97-AF65-F5344CB8AC3E}">
        <p14:creationId xmlns:p14="http://schemas.microsoft.com/office/powerpoint/2010/main" val="110167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1">
            <a:extLst>
              <a:ext uri="{FF2B5EF4-FFF2-40B4-BE49-F238E27FC236}">
                <a16:creationId xmlns:a16="http://schemas.microsoft.com/office/drawing/2014/main" id="{0BC23637-E77E-4625-B20B-C84F9EB906AF}"/>
              </a:ext>
            </a:extLst>
          </p:cNvPr>
          <p:cNvSpPr/>
          <p:nvPr/>
        </p:nvSpPr>
        <p:spPr>
          <a:xfrm>
            <a:off x="-1" y="1359296"/>
            <a:ext cx="12192001" cy="1922846"/>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39568" y="6438044"/>
            <a:ext cx="529651" cy="461665"/>
          </a:xfrm>
          <a:prstGeom prst="rect">
            <a:avLst/>
          </a:prstGeom>
          <a:noFill/>
        </p:spPr>
        <p:txBody>
          <a:bodyPr wrap="square" rtlCol="0">
            <a:spAutoFit/>
          </a:bodyPr>
          <a:lstStyle/>
          <a:p>
            <a:r>
              <a:rPr lang="pt-BR" sz="2400" b="1">
                <a:solidFill>
                  <a:schemeClr val="bg1"/>
                </a:solidFill>
              </a:rPr>
              <a:t>10</a:t>
            </a:r>
          </a:p>
        </p:txBody>
      </p:sp>
      <p:sp>
        <p:nvSpPr>
          <p:cNvPr id="37" name="TextBox 36">
            <a:extLst>
              <a:ext uri="{FF2B5EF4-FFF2-40B4-BE49-F238E27FC236}">
                <a16:creationId xmlns:a16="http://schemas.microsoft.com/office/drawing/2014/main" id="{6F116AA8-4FBB-4BA2-8505-560442DDD6E6}"/>
              </a:ext>
            </a:extLst>
          </p:cNvPr>
          <p:cNvSpPr txBox="1"/>
          <p:nvPr/>
        </p:nvSpPr>
        <p:spPr>
          <a:xfrm>
            <a:off x="0" y="1445742"/>
            <a:ext cx="12206988" cy="1836400"/>
          </a:xfrm>
          <a:prstGeom prst="rect">
            <a:avLst/>
          </a:prstGeom>
          <a:noFill/>
        </p:spPr>
        <p:txBody>
          <a:bodyPr wrap="square" lIns="91440" tIns="45720" rIns="91440" bIns="45720" anchor="t">
            <a:spAutoFit/>
          </a:bodyPr>
          <a:lstStyle/>
          <a:p>
            <a:pPr algn="just">
              <a:lnSpc>
                <a:spcPct val="150000"/>
              </a:lnSpc>
              <a:spcAft>
                <a:spcPts val="1000"/>
              </a:spcAft>
            </a:pPr>
            <a:r>
              <a:rPr lang="pt-BR" sz="1400" dirty="0">
                <a:effectLst/>
                <a:latin typeface="Dosis-Book"/>
                <a:ea typeface="Calibri" panose="020F0502020204030204" pitchFamily="34" charset="0"/>
                <a:cs typeface="Times New Roman"/>
              </a:rPr>
              <a:t>A análise do </a:t>
            </a:r>
            <a:r>
              <a:rPr lang="pt-BR" sz="1400" b="1" dirty="0">
                <a:effectLst/>
                <a:latin typeface="Dosis-Book"/>
                <a:ea typeface="Calibri" panose="020F0502020204030204" pitchFamily="34" charset="0"/>
                <a:cs typeface="Times New Roman"/>
              </a:rPr>
              <a:t>Gráfico 4</a:t>
            </a:r>
            <a:r>
              <a:rPr lang="pt-BR" sz="1400" dirty="0">
                <a:effectLst/>
                <a:latin typeface="Dosis-Book"/>
                <a:ea typeface="Calibri" panose="020F0502020204030204" pitchFamily="34" charset="0"/>
                <a:cs typeface="Times New Roman"/>
              </a:rPr>
              <a:t> mostra a evolução trimestral do movimento econômico de Niterói ao longo dos últimos </a:t>
            </a:r>
            <a:r>
              <a:rPr lang="pt-BR" sz="1400" dirty="0">
                <a:latin typeface="Dosis-Book"/>
                <a:ea typeface="Calibri" panose="020F0502020204030204" pitchFamily="34" charset="0"/>
                <a:cs typeface="Times New Roman"/>
              </a:rPr>
              <a:t>8</a:t>
            </a:r>
            <a:r>
              <a:rPr lang="pt-BR" sz="1400" dirty="0">
                <a:effectLst/>
                <a:latin typeface="Dosis-Book"/>
                <a:ea typeface="Calibri" panose="020F0502020204030204" pitchFamily="34" charset="0"/>
                <a:cs typeface="Times New Roman"/>
              </a:rPr>
              <a:t> trimestres, baseada no montante de transações realizadas com Notas Fiscais Eletrônicas. </a:t>
            </a:r>
            <a:r>
              <a:rPr lang="pt-BR" sz="1400" dirty="0">
                <a:latin typeface="Dosis-Book"/>
                <a:ea typeface="Calibri" panose="020F0502020204030204" pitchFamily="34" charset="0"/>
                <a:cs typeface="Times New Roman"/>
              </a:rPr>
              <a:t>Na</a:t>
            </a:r>
            <a:r>
              <a:rPr lang="pt-BR" sz="1400" dirty="0">
                <a:effectLst/>
                <a:latin typeface="Dosis-Book"/>
                <a:ea typeface="Calibri" panose="020F0502020204030204" pitchFamily="34" charset="0"/>
                <a:cs typeface="Times New Roman"/>
              </a:rPr>
              <a:t> série, o trimestre com maior volume de Notas Fiscais emitidas </a:t>
            </a:r>
            <a:r>
              <a:rPr lang="pt-BR" sz="1400" dirty="0">
                <a:latin typeface="Dosis-Book"/>
                <a:ea typeface="Calibri" panose="020F0502020204030204" pitchFamily="34" charset="0"/>
                <a:cs typeface="Times New Roman"/>
              </a:rPr>
              <a:t>foi o 4º trimestre/2023, seguido do 2º trimestre/2023.</a:t>
            </a:r>
          </a:p>
          <a:p>
            <a:pPr algn="just">
              <a:lnSpc>
                <a:spcPct val="150000"/>
              </a:lnSpc>
              <a:spcAft>
                <a:spcPts val="1000"/>
              </a:spcAft>
            </a:pPr>
            <a:r>
              <a:rPr lang="pt-BR" sz="1400" dirty="0">
                <a:latin typeface="Dosis-Book"/>
                <a:ea typeface="Calibri" panose="020F0502020204030204" pitchFamily="34" charset="0"/>
                <a:cs typeface="Times New Roman"/>
              </a:rPr>
              <a:t>De janeiro a março de 2024 foram emitidos diariamente, em média, 25,6 mil documentos fiscais em Niterói. No mesmo período do ano passado, a média diária era de 23,9 mil Notas Fiscais emitidas, o que representa uma melhora na performance de +7,10%.  </a:t>
            </a:r>
            <a:endParaRPr lang="pt-BR" dirty="0">
              <a:latin typeface="Dosis-Book"/>
            </a:endParaRPr>
          </a:p>
        </p:txBody>
      </p:sp>
      <p:sp>
        <p:nvSpPr>
          <p:cNvPr id="41" name="TextBox 40">
            <a:extLst>
              <a:ext uri="{FF2B5EF4-FFF2-40B4-BE49-F238E27FC236}">
                <a16:creationId xmlns:a16="http://schemas.microsoft.com/office/drawing/2014/main" id="{2356BDF8-4F8F-40D2-91C7-A8E68E974EEF}"/>
              </a:ext>
            </a:extLst>
          </p:cNvPr>
          <p:cNvSpPr txBox="1"/>
          <p:nvPr/>
        </p:nvSpPr>
        <p:spPr>
          <a:xfrm>
            <a:off x="1" y="507167"/>
            <a:ext cx="12192000" cy="723275"/>
          </a:xfrm>
          <a:prstGeom prst="rect">
            <a:avLst/>
          </a:prstGeom>
          <a:solidFill>
            <a:srgbClr val="FFFFFF"/>
          </a:solidFill>
          <a:ln w="50800">
            <a:noFill/>
          </a:ln>
        </p:spPr>
        <p:txBody>
          <a:bodyPr wrap="square" lIns="91440" tIns="45720" rIns="91440" bIns="45720" anchor="t">
            <a:spAutoFit/>
          </a:bodyPr>
          <a:lstStyle/>
          <a:p>
            <a:pPr algn="ctr">
              <a:defRPr sz="1400" b="0" i="0" u="none" strike="noStrike" kern="1200" spc="0" baseline="0">
                <a:solidFill>
                  <a:prstClr val="black">
                    <a:lumMod val="65000"/>
                    <a:lumOff val="35000"/>
                  </a:prstClr>
                </a:solidFill>
                <a:latin typeface="+mn-lt"/>
                <a:ea typeface="+mn-ea"/>
                <a:cs typeface="+mn-cs"/>
              </a:defRPr>
            </a:pPr>
            <a:r>
              <a:rPr lang="pt-BR" sz="1400" b="1" dirty="0">
                <a:solidFill>
                  <a:schemeClr val="tx1">
                    <a:lumMod val="50000"/>
                    <a:lumOff val="50000"/>
                  </a:schemeClr>
                </a:solidFill>
                <a:latin typeface="Dosis-Book"/>
              </a:rPr>
              <a:t>GRÁFICO</a:t>
            </a:r>
            <a:r>
              <a:rPr lang="pt-BR" sz="1400" b="1" baseline="0" dirty="0">
                <a:solidFill>
                  <a:schemeClr val="tx1">
                    <a:lumMod val="50000"/>
                    <a:lumOff val="50000"/>
                  </a:schemeClr>
                </a:solidFill>
                <a:latin typeface="Dosis-Book"/>
              </a:rPr>
              <a:t> </a:t>
            </a:r>
            <a:r>
              <a:rPr lang="pt-BR" sz="1400" b="1" dirty="0">
                <a:solidFill>
                  <a:schemeClr val="tx1">
                    <a:lumMod val="50000"/>
                    <a:lumOff val="50000"/>
                  </a:schemeClr>
                </a:solidFill>
                <a:latin typeface="Dosis-Book"/>
              </a:rPr>
              <a:t>4</a:t>
            </a:r>
            <a:endParaRPr lang="pt-BR" sz="1400" b="1" baseline="0" dirty="0">
              <a:solidFill>
                <a:schemeClr val="tx1">
                  <a:lumMod val="50000"/>
                  <a:lumOff val="50000"/>
                </a:schemeClr>
              </a:solidFill>
              <a:latin typeface="Dosis-Book"/>
            </a:endParaRPr>
          </a:p>
          <a:p>
            <a:pPr algn="ctr">
              <a:defRPr sz="1400" b="0" i="0" u="none" strike="noStrike" kern="1200" spc="0" baseline="0">
                <a:solidFill>
                  <a:prstClr val="black">
                    <a:lumMod val="65000"/>
                    <a:lumOff val="35000"/>
                  </a:prstClr>
                </a:solidFill>
                <a:latin typeface="+mn-lt"/>
                <a:ea typeface="+mn-ea"/>
                <a:cs typeface="+mn-cs"/>
              </a:defRPr>
            </a:pPr>
            <a:r>
              <a:rPr lang="pt-BR" sz="1600" b="1" dirty="0">
                <a:solidFill>
                  <a:schemeClr val="accent6">
                    <a:lumMod val="50000"/>
                  </a:schemeClr>
                </a:solidFill>
                <a:latin typeface="Dosis-Book"/>
              </a:rPr>
              <a:t>Quantidade Trimestral de Notas Fiscais Emitidas</a:t>
            </a:r>
            <a:br>
              <a:rPr lang="pt-BR" sz="1100" dirty="0">
                <a:latin typeface="Dosis-Book"/>
              </a:rPr>
            </a:br>
            <a:r>
              <a:rPr lang="pt-BR" sz="1100" dirty="0">
                <a:solidFill>
                  <a:schemeClr val="tx1">
                    <a:lumMod val="50000"/>
                    <a:lumOff val="50000"/>
                  </a:schemeClr>
                </a:solidFill>
                <a:latin typeface="Dosis-Book"/>
              </a:rPr>
              <a:t>Consolidado Trimestral do 2º Trimestre de 2022 ao 1º Trimestre de 2024 (8 Trimestres) | Todos os Segmentos Econômicos</a:t>
            </a:r>
          </a:p>
        </p:txBody>
      </p:sp>
      <p:sp>
        <p:nvSpPr>
          <p:cNvPr id="14" name="TextBox 13">
            <a:extLst>
              <a:ext uri="{FF2B5EF4-FFF2-40B4-BE49-F238E27FC236}">
                <a16:creationId xmlns:a16="http://schemas.microsoft.com/office/drawing/2014/main" id="{811A7060-5899-4A70-8CB9-0FAB835967AE}"/>
              </a:ext>
            </a:extLst>
          </p:cNvPr>
          <p:cNvSpPr txBox="1"/>
          <p:nvPr/>
        </p:nvSpPr>
        <p:spPr>
          <a:xfrm>
            <a:off x="903896" y="6574557"/>
            <a:ext cx="9492843" cy="200055"/>
          </a:xfrm>
          <a:prstGeom prst="rect">
            <a:avLst/>
          </a:prstGeom>
          <a:noFill/>
        </p:spPr>
        <p:txBody>
          <a:bodyPr wrap="square">
            <a:spAutoFit/>
          </a:bodyPr>
          <a:lstStyle/>
          <a:p>
            <a:r>
              <a:rPr lang="pt-BR" sz="700">
                <a:solidFill>
                  <a:schemeClr val="tx1">
                    <a:lumMod val="50000"/>
                    <a:lumOff val="50000"/>
                  </a:schemeClr>
                </a:solidFill>
                <a:latin typeface="Dosis" pitchFamily="2" charset="77"/>
              </a:rPr>
              <a:t>Regime de Competência*</a:t>
            </a:r>
          </a:p>
        </p:txBody>
      </p:sp>
      <p:graphicFrame>
        <p:nvGraphicFramePr>
          <p:cNvPr id="11" name="Gráfico 10">
            <a:extLst>
              <a:ext uri="{FF2B5EF4-FFF2-40B4-BE49-F238E27FC236}">
                <a16:creationId xmlns:a16="http://schemas.microsoft.com/office/drawing/2014/main" id="{7FD97F42-AD22-5897-0B27-DA4619659DA2}"/>
              </a:ext>
            </a:extLst>
          </p:cNvPr>
          <p:cNvGraphicFramePr>
            <a:graphicFrameLocks/>
          </p:cNvGraphicFramePr>
          <p:nvPr>
            <p:extLst>
              <p:ext uri="{D42A27DB-BD31-4B8C-83A1-F6EECF244321}">
                <p14:modId xmlns:p14="http://schemas.microsoft.com/office/powerpoint/2010/main" val="599662385"/>
              </p:ext>
            </p:extLst>
          </p:nvPr>
        </p:nvGraphicFramePr>
        <p:xfrm>
          <a:off x="903897" y="3467418"/>
          <a:ext cx="10576624" cy="310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60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8839E47-E5F2-4E26-943C-506A691144A9}"/>
              </a:ext>
            </a:extLst>
          </p:cNvPr>
          <p:cNvSpPr/>
          <p:nvPr/>
        </p:nvSpPr>
        <p:spPr>
          <a:xfrm>
            <a:off x="7760006" y="-8999"/>
            <a:ext cx="4465483" cy="6882584"/>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7" name="Retângulo: Cantos Arredondados 46">
            <a:extLst>
              <a:ext uri="{FF2B5EF4-FFF2-40B4-BE49-F238E27FC236}">
                <a16:creationId xmlns:a16="http://schemas.microsoft.com/office/drawing/2014/main" id="{F47BCD3C-F5B2-60D6-CDAB-6C060B364389}"/>
              </a:ext>
            </a:extLst>
          </p:cNvPr>
          <p:cNvSpPr/>
          <p:nvPr/>
        </p:nvSpPr>
        <p:spPr>
          <a:xfrm>
            <a:off x="10099096" y="318814"/>
            <a:ext cx="1775612" cy="991603"/>
          </a:xfrm>
          <a:prstGeom prst="roundRect">
            <a:avLst/>
          </a:prstGeom>
          <a:solidFill>
            <a:schemeClr val="bg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a:latin typeface="Dosis" pitchFamily="2" charset="77"/>
            </a:endParaRP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0926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24708"/>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24708"/>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695838" y="6411920"/>
            <a:ext cx="529651" cy="461665"/>
          </a:xfrm>
          <a:prstGeom prst="rect">
            <a:avLst/>
          </a:prstGeom>
          <a:noFill/>
        </p:spPr>
        <p:txBody>
          <a:bodyPr wrap="square" rtlCol="0">
            <a:spAutoFit/>
          </a:bodyPr>
          <a:lstStyle/>
          <a:p>
            <a:r>
              <a:rPr lang="pt-BR" sz="2400" b="1">
                <a:solidFill>
                  <a:schemeClr val="bg1"/>
                </a:solidFill>
              </a:rPr>
              <a:t>11</a:t>
            </a:r>
          </a:p>
        </p:txBody>
      </p:sp>
      <p:sp>
        <p:nvSpPr>
          <p:cNvPr id="54" name="CaixaDeTexto 53">
            <a:extLst>
              <a:ext uri="{FF2B5EF4-FFF2-40B4-BE49-F238E27FC236}">
                <a16:creationId xmlns:a16="http://schemas.microsoft.com/office/drawing/2014/main" id="{C98649A9-037E-47C4-B5F2-CC8EADAF0088}"/>
              </a:ext>
            </a:extLst>
          </p:cNvPr>
          <p:cNvSpPr txBox="1"/>
          <p:nvPr/>
        </p:nvSpPr>
        <p:spPr>
          <a:xfrm>
            <a:off x="7757041" y="8935"/>
            <a:ext cx="4366631" cy="323165"/>
          </a:xfrm>
          <a:prstGeom prst="rect">
            <a:avLst/>
          </a:prstGeom>
          <a:noFill/>
        </p:spPr>
        <p:txBody>
          <a:bodyPr wrap="square" rtlCol="0">
            <a:spAutoFit/>
          </a:bodyPr>
          <a:lstStyle/>
          <a:p>
            <a:pPr algn="ctr"/>
            <a:r>
              <a:rPr lang="pt-BR" sz="1500" b="1" dirty="0"/>
              <a:t>Variação 2024-2023</a:t>
            </a:r>
          </a:p>
        </p:txBody>
      </p:sp>
      <p:grpSp>
        <p:nvGrpSpPr>
          <p:cNvPr id="45" name="Agrupar 44">
            <a:extLst>
              <a:ext uri="{FF2B5EF4-FFF2-40B4-BE49-F238E27FC236}">
                <a16:creationId xmlns:a16="http://schemas.microsoft.com/office/drawing/2014/main" id="{7A3D72F8-FF64-49AD-9A3B-CE8F388E641F}"/>
              </a:ext>
            </a:extLst>
          </p:cNvPr>
          <p:cNvGrpSpPr/>
          <p:nvPr/>
        </p:nvGrpSpPr>
        <p:grpSpPr>
          <a:xfrm>
            <a:off x="6910882" y="16070"/>
            <a:ext cx="3045741" cy="1492184"/>
            <a:chOff x="4801774" y="916228"/>
            <a:chExt cx="1924302" cy="970963"/>
          </a:xfrm>
          <a:solidFill>
            <a:srgbClr val="3A7B51"/>
          </a:solidFill>
        </p:grpSpPr>
        <p:sp>
          <p:nvSpPr>
            <p:cNvPr id="47" name="Retângulo: Cantos Arredondados 46">
              <a:extLst>
                <a:ext uri="{FF2B5EF4-FFF2-40B4-BE49-F238E27FC236}">
                  <a16:creationId xmlns:a16="http://schemas.microsoft.com/office/drawing/2014/main" id="{8AA29532-C2F5-4AC8-B421-35BF1E41579E}"/>
                </a:ext>
              </a:extLst>
            </p:cNvPr>
            <p:cNvSpPr/>
            <p:nvPr/>
          </p:nvSpPr>
          <p:spPr>
            <a:xfrm>
              <a:off x="5681305" y="1113223"/>
              <a:ext cx="1044771" cy="677130"/>
            </a:xfrm>
            <a:prstGeom prst="roundRect">
              <a:avLst/>
            </a:prstGeom>
            <a:solidFill>
              <a:schemeClr val="bg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a:latin typeface="Dosis" pitchFamily="2" charset="77"/>
              </a:endParaRPr>
            </a:p>
          </p:txBody>
        </p:sp>
        <p:sp>
          <p:nvSpPr>
            <p:cNvPr id="48" name="CaixaDeTexto 47">
              <a:extLst>
                <a:ext uri="{FF2B5EF4-FFF2-40B4-BE49-F238E27FC236}">
                  <a16:creationId xmlns:a16="http://schemas.microsoft.com/office/drawing/2014/main" id="{2D30E279-38FB-468C-8C14-0AA2F00C0184}"/>
                </a:ext>
              </a:extLst>
            </p:cNvPr>
            <p:cNvSpPr txBox="1"/>
            <p:nvPr/>
          </p:nvSpPr>
          <p:spPr>
            <a:xfrm>
              <a:off x="5628218" y="1401536"/>
              <a:ext cx="1097858" cy="4856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050" b="1" dirty="0">
                  <a:solidFill>
                    <a:schemeClr val="bg1"/>
                  </a:solidFill>
                  <a:latin typeface="Dosis"/>
                </a:rPr>
                <a:t>Outras atividades profissionais, científicas e técnicas</a:t>
              </a:r>
            </a:p>
            <a:p>
              <a:pPr algn="ctr"/>
              <a:endParaRPr lang="pt-BR" b="1" dirty="0">
                <a:solidFill>
                  <a:schemeClr val="bg1"/>
                </a:solidFill>
                <a:latin typeface="Dosis" pitchFamily="2" charset="77"/>
              </a:endParaRPr>
            </a:p>
          </p:txBody>
        </p:sp>
        <p:sp>
          <p:nvSpPr>
            <p:cNvPr id="49" name="CaixaDeTexto 48">
              <a:extLst>
                <a:ext uri="{FF2B5EF4-FFF2-40B4-BE49-F238E27FC236}">
                  <a16:creationId xmlns:a16="http://schemas.microsoft.com/office/drawing/2014/main" id="{A7DB1819-5ED8-46DB-AF38-636B1F234F3A}"/>
                </a:ext>
              </a:extLst>
            </p:cNvPr>
            <p:cNvSpPr txBox="1"/>
            <p:nvPr/>
          </p:nvSpPr>
          <p:spPr>
            <a:xfrm>
              <a:off x="4801774" y="916228"/>
              <a:ext cx="621660" cy="2603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2000" b="1">
                  <a:solidFill>
                    <a:schemeClr val="bg1"/>
                  </a:solidFill>
                  <a:latin typeface="Dosis" pitchFamily="2" charset="77"/>
                </a:rPr>
                <a:t>+89%</a:t>
              </a:r>
            </a:p>
          </p:txBody>
        </p:sp>
      </p:grpSp>
      <p:sp>
        <p:nvSpPr>
          <p:cNvPr id="56" name="Seta: para Baixo 55">
            <a:extLst>
              <a:ext uri="{FF2B5EF4-FFF2-40B4-BE49-F238E27FC236}">
                <a16:creationId xmlns:a16="http://schemas.microsoft.com/office/drawing/2014/main" id="{6152AF07-4D78-4487-BE20-CE54E93FCBA4}"/>
              </a:ext>
            </a:extLst>
          </p:cNvPr>
          <p:cNvSpPr/>
          <p:nvPr/>
        </p:nvSpPr>
        <p:spPr>
          <a:xfrm rot="10800000">
            <a:off x="8518715" y="413629"/>
            <a:ext cx="244500" cy="269967"/>
          </a:xfrm>
          <a:prstGeom prst="downArrow">
            <a:avLst/>
          </a:prstGeom>
          <a:solidFill>
            <a:srgbClr val="00B05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solidFill>
                <a:srgbClr val="00B050"/>
              </a:solidFill>
            </a:endParaRPr>
          </a:p>
        </p:txBody>
      </p:sp>
      <p:sp>
        <p:nvSpPr>
          <p:cNvPr id="50" name="TextBox 49">
            <a:extLst>
              <a:ext uri="{FF2B5EF4-FFF2-40B4-BE49-F238E27FC236}">
                <a16:creationId xmlns:a16="http://schemas.microsoft.com/office/drawing/2014/main" id="{4D7F62E6-BE52-4295-92BF-1B5057BF84B7}"/>
              </a:ext>
            </a:extLst>
          </p:cNvPr>
          <p:cNvSpPr txBox="1"/>
          <p:nvPr/>
        </p:nvSpPr>
        <p:spPr>
          <a:xfrm>
            <a:off x="0" y="454404"/>
            <a:ext cx="7758025" cy="769441"/>
          </a:xfrm>
          <a:prstGeom prst="rect">
            <a:avLst/>
          </a:prstGeom>
          <a:noFill/>
          <a:ln w="50800">
            <a:noFill/>
          </a:ln>
        </p:spPr>
        <p:txBody>
          <a:bodyPr wrap="square" lIns="91440" tIns="45720" rIns="91440" bIns="45720" anchor="t">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pt-BR" sz="1400" b="1" i="0" u="none" strike="noStrike" baseline="0" dirty="0">
                <a:solidFill>
                  <a:schemeClr val="tx1">
                    <a:lumMod val="50000"/>
                    <a:lumOff val="50000"/>
                  </a:schemeClr>
                </a:solidFill>
                <a:effectLst/>
                <a:latin typeface="Dosis-Book"/>
              </a:rPr>
              <a:t>TABELA 1</a:t>
            </a:r>
          </a:p>
          <a:p>
            <a:pPr algn="ctr" rtl="0">
              <a:defRPr sz="1400" b="0" i="0" u="none" strike="noStrike" kern="1200" spc="0" baseline="0">
                <a:solidFill>
                  <a:sysClr val="windowText" lastClr="000000">
                    <a:lumMod val="65000"/>
                    <a:lumOff val="35000"/>
                  </a:sysClr>
                </a:solidFill>
                <a:latin typeface="+mn-lt"/>
                <a:ea typeface="+mn-ea"/>
                <a:cs typeface="+mn-cs"/>
              </a:defRPr>
            </a:pPr>
            <a:r>
              <a:rPr lang="pt-BR" sz="1600" b="1" dirty="0">
                <a:solidFill>
                  <a:schemeClr val="accent6">
                    <a:lumMod val="50000"/>
                  </a:schemeClr>
                </a:solidFill>
                <a:latin typeface="Dosis-Book"/>
              </a:rPr>
              <a:t>TOP 15 Setores - Quantidade </a:t>
            </a:r>
            <a:r>
              <a:rPr lang="pt-BR" sz="1600" b="1" dirty="0">
                <a:solidFill>
                  <a:schemeClr val="accent6">
                    <a:lumMod val="50000"/>
                  </a:schemeClr>
                </a:solidFill>
                <a:effectLst/>
                <a:latin typeface="Dosis-Book"/>
              </a:rPr>
              <a:t>Notas Fiscais Eletrônicas Emitidas em Niterói </a:t>
            </a:r>
          </a:p>
          <a:p>
            <a:pPr algn="ctr" rtl="0">
              <a:defRPr sz="1400" b="0" i="0" u="none" strike="noStrike" kern="1200" spc="0" baseline="0">
                <a:solidFill>
                  <a:sysClr val="windowText" lastClr="000000">
                    <a:lumMod val="65000"/>
                    <a:lumOff val="35000"/>
                  </a:sysClr>
                </a:solidFill>
                <a:latin typeface="+mn-lt"/>
                <a:ea typeface="+mn-ea"/>
                <a:cs typeface="+mn-cs"/>
              </a:defRPr>
            </a:pPr>
            <a:r>
              <a:rPr lang="pt-BR" sz="1400" dirty="0">
                <a:solidFill>
                  <a:schemeClr val="tx1">
                    <a:lumMod val="50000"/>
                    <a:lumOff val="50000"/>
                  </a:schemeClr>
                </a:solidFill>
                <a:latin typeface="Dosis-Book"/>
              </a:rPr>
              <a:t>Variação Percentual 1º trimestre 2024 / 2023 | Setores que mais emitem </a:t>
            </a:r>
            <a:r>
              <a:rPr lang="pt-BR" sz="1400" dirty="0" err="1">
                <a:solidFill>
                  <a:schemeClr val="tx1">
                    <a:lumMod val="50000"/>
                    <a:lumOff val="50000"/>
                  </a:schemeClr>
                </a:solidFill>
                <a:latin typeface="Dosis-Book"/>
              </a:rPr>
              <a:t>NFs</a:t>
            </a:r>
            <a:endParaRPr lang="pt-BR" sz="1400" dirty="0">
              <a:solidFill>
                <a:schemeClr val="tx1">
                  <a:lumMod val="50000"/>
                  <a:lumOff val="50000"/>
                </a:schemeClr>
              </a:solidFill>
              <a:latin typeface="Dosis-Book"/>
            </a:endParaRPr>
          </a:p>
        </p:txBody>
      </p:sp>
      <p:sp>
        <p:nvSpPr>
          <p:cNvPr id="51" name="TextBox 50">
            <a:extLst>
              <a:ext uri="{FF2B5EF4-FFF2-40B4-BE49-F238E27FC236}">
                <a16:creationId xmlns:a16="http://schemas.microsoft.com/office/drawing/2014/main" id="{4463E1C8-B4D7-4843-9B44-3D1BF3DA49B5}"/>
              </a:ext>
            </a:extLst>
          </p:cNvPr>
          <p:cNvSpPr txBox="1"/>
          <p:nvPr/>
        </p:nvSpPr>
        <p:spPr>
          <a:xfrm>
            <a:off x="7757041" y="1419261"/>
            <a:ext cx="4461103" cy="5170646"/>
          </a:xfrm>
          <a:prstGeom prst="rect">
            <a:avLst/>
          </a:prstGeom>
          <a:noFill/>
        </p:spPr>
        <p:txBody>
          <a:bodyPr wrap="square" lIns="91440" tIns="45720" rIns="91440" bIns="45720" anchor="t">
            <a:spAutoFit/>
          </a:bodyPr>
          <a:lstStyle/>
          <a:p>
            <a:pPr algn="just">
              <a:lnSpc>
                <a:spcPct val="150000"/>
              </a:lnSpc>
              <a:spcBef>
                <a:spcPts val="600"/>
              </a:spcBef>
            </a:pPr>
            <a:r>
              <a:rPr lang="pt-BR" sz="1000" dirty="0">
                <a:latin typeface="Dosis-Book"/>
                <a:ea typeface="Calibri"/>
                <a:cs typeface="Times New Roman"/>
              </a:rPr>
              <a:t>De acordo com o </a:t>
            </a:r>
            <a:r>
              <a:rPr lang="pt-BR" sz="1000" b="1" dirty="0">
                <a:latin typeface="Dosis-Book"/>
                <a:ea typeface="Calibri"/>
                <a:cs typeface="Times New Roman"/>
              </a:rPr>
              <a:t>Tabela 1</a:t>
            </a:r>
            <a:r>
              <a:rPr lang="pt-BR" sz="1000" dirty="0">
                <a:latin typeface="Dosis-Book"/>
                <a:ea typeface="Calibri"/>
                <a:cs typeface="Times New Roman"/>
              </a:rPr>
              <a:t> dos 15 setores que mais emitiram Notas Fiscais Eletrônicas no 1º trimestre/2024, onze geraram mais documentos fiscais ao compararmos com o mesmo período de 2023, com destaque para o desempenho das ‘Outras atividades profissionais, científicas e técnicas’.  </a:t>
            </a:r>
            <a:endParaRPr lang="pt-BR" sz="1000" dirty="0">
              <a:latin typeface="Dosis-Book"/>
              <a:ea typeface="Calibri"/>
              <a:cs typeface="Calibri" panose="020F0502020204030204"/>
            </a:endParaRPr>
          </a:p>
          <a:p>
            <a:pPr algn="just">
              <a:lnSpc>
                <a:spcPct val="150000"/>
              </a:lnSpc>
              <a:spcBef>
                <a:spcPts val="600"/>
              </a:spcBef>
            </a:pPr>
            <a:r>
              <a:rPr lang="pt-BR" sz="1000" dirty="0">
                <a:latin typeface="Dosis-Book"/>
                <a:ea typeface="Calibri"/>
                <a:cs typeface="Times New Roman"/>
              </a:rPr>
              <a:t>Na sequência, observa-se o grupo "Atividades esportivas e de recreação e lazer”, o qual obteve variação positiva de +24,40%. Nas últimas edições desse boletim, o referido setor tem figurado nas primeiras colocações entre os setores que mais emitem Notas Fiscais eletrônicas em Niterói. </a:t>
            </a:r>
            <a:endParaRPr lang="pt-BR" sz="1000" dirty="0">
              <a:latin typeface="Dosis-Book"/>
              <a:ea typeface="Calibri"/>
              <a:cs typeface="Calibri"/>
            </a:endParaRPr>
          </a:p>
          <a:p>
            <a:pPr algn="just">
              <a:lnSpc>
                <a:spcPct val="150000"/>
              </a:lnSpc>
              <a:spcBef>
                <a:spcPts val="600"/>
              </a:spcBef>
            </a:pPr>
            <a:r>
              <a:rPr lang="pt-BR" sz="1000" dirty="0">
                <a:latin typeface="Dosis-Book"/>
                <a:ea typeface="Calibri"/>
                <a:cs typeface="Times New Roman"/>
              </a:rPr>
              <a:t>Vale registrar que o setor "Seguros, resseguros, previdência complementar e planos de saúde", que apresentou uma variação negativa de –8,47%, é composto tanto por sociedades e operadoras como por agentes autônomos de seguros e planos de saúde. No entanto, de acordo com os dados coletados pela SMF, não é possível assegurar o motivo para essa queda, uma vez que esse setor é bem concentrado, com número reduzido de contribuintes, que por sua vez emitem um número significativo de notas fiscais eletrônicas. Referida queda pode estar relacionada ao enfraquecimento desse  setor, como por exemplo, migração de contribuintes para planos de saúde de outros municípios  </a:t>
            </a:r>
            <a:endParaRPr lang="en-US" sz="1000" dirty="0">
              <a:latin typeface="Dosis-Book"/>
              <a:ea typeface="Calibri"/>
              <a:cs typeface="Times New Roman"/>
            </a:endParaRPr>
          </a:p>
          <a:p>
            <a:pPr algn="just">
              <a:lnSpc>
                <a:spcPct val="150000"/>
              </a:lnSpc>
              <a:spcBef>
                <a:spcPts val="600"/>
              </a:spcBef>
            </a:pPr>
            <a:r>
              <a:rPr lang="pt-BR" sz="1000" dirty="0">
                <a:latin typeface="Dosis-Book"/>
                <a:ea typeface="Calibri"/>
                <a:cs typeface="Times New Roman"/>
              </a:rPr>
              <a:t>Percebe-se que o setor de serviços segue comportamento heterogêneo, uma vez que sua dinâmica e suas mudanças são impelidas pelas constantes  transformações  nos hábitos de consumo.</a:t>
            </a:r>
          </a:p>
        </p:txBody>
      </p:sp>
      <p:sp>
        <p:nvSpPr>
          <p:cNvPr id="39" name="TextBox 38">
            <a:extLst>
              <a:ext uri="{FF2B5EF4-FFF2-40B4-BE49-F238E27FC236}">
                <a16:creationId xmlns:a16="http://schemas.microsoft.com/office/drawing/2014/main" id="{16B5A978-7CE1-48F8-9C56-C837F3360DA3}"/>
              </a:ext>
            </a:extLst>
          </p:cNvPr>
          <p:cNvSpPr txBox="1"/>
          <p:nvPr/>
        </p:nvSpPr>
        <p:spPr>
          <a:xfrm>
            <a:off x="535002" y="5752496"/>
            <a:ext cx="6179126" cy="200055"/>
          </a:xfrm>
          <a:prstGeom prst="rect">
            <a:avLst/>
          </a:prstGeom>
          <a:noFill/>
        </p:spPr>
        <p:txBody>
          <a:bodyPr wrap="square">
            <a:spAutoFit/>
          </a:bodyPr>
          <a:lstStyle/>
          <a:p>
            <a:r>
              <a:rPr lang="pt-BR" sz="700" dirty="0">
                <a:solidFill>
                  <a:schemeClr val="tx1">
                    <a:lumMod val="50000"/>
                    <a:lumOff val="50000"/>
                  </a:schemeClr>
                </a:solidFill>
                <a:latin typeface="Dosis-Book"/>
              </a:rPr>
              <a:t>Regime de Competência*</a:t>
            </a:r>
            <a:endParaRPr lang="pt-BR" sz="700" dirty="0">
              <a:solidFill>
                <a:schemeClr val="tx1">
                  <a:lumMod val="50000"/>
                  <a:lumOff val="50000"/>
                </a:schemeClr>
              </a:solidFill>
            </a:endParaRPr>
          </a:p>
        </p:txBody>
      </p:sp>
      <p:sp>
        <p:nvSpPr>
          <p:cNvPr id="40" name="CaixaDeTexto 39">
            <a:extLst>
              <a:ext uri="{FF2B5EF4-FFF2-40B4-BE49-F238E27FC236}">
                <a16:creationId xmlns:a16="http://schemas.microsoft.com/office/drawing/2014/main" id="{FF7D0400-FCA5-45FB-9072-0AB0381E711E}"/>
              </a:ext>
            </a:extLst>
          </p:cNvPr>
          <p:cNvSpPr txBox="1"/>
          <p:nvPr/>
        </p:nvSpPr>
        <p:spPr>
          <a:xfrm>
            <a:off x="8735195" y="431037"/>
            <a:ext cx="122142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600" b="1" dirty="0">
                <a:solidFill>
                  <a:schemeClr val="bg1"/>
                </a:solidFill>
                <a:latin typeface="Dosis" pitchFamily="2" charset="77"/>
              </a:rPr>
              <a:t>+36,38%</a:t>
            </a:r>
          </a:p>
        </p:txBody>
      </p:sp>
      <p:sp>
        <p:nvSpPr>
          <p:cNvPr id="24" name="Seta: para Baixo 55">
            <a:extLst>
              <a:ext uri="{FF2B5EF4-FFF2-40B4-BE49-F238E27FC236}">
                <a16:creationId xmlns:a16="http://schemas.microsoft.com/office/drawing/2014/main" id="{E055F33F-74B7-4334-D3A9-F1B43C13B653}"/>
              </a:ext>
            </a:extLst>
          </p:cNvPr>
          <p:cNvSpPr/>
          <p:nvPr/>
        </p:nvSpPr>
        <p:spPr>
          <a:xfrm>
            <a:off x="10431960" y="428352"/>
            <a:ext cx="244500" cy="269967"/>
          </a:xfrm>
          <a:prstGeom prst="downArrow">
            <a:avLst/>
          </a:prstGeom>
          <a:solidFill>
            <a:srgbClr val="FF000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solidFill>
                <a:srgbClr val="00B050"/>
              </a:solidFill>
            </a:endParaRPr>
          </a:p>
        </p:txBody>
      </p:sp>
      <p:sp>
        <p:nvSpPr>
          <p:cNvPr id="5" name="CaixaDeTexto 4">
            <a:extLst>
              <a:ext uri="{FF2B5EF4-FFF2-40B4-BE49-F238E27FC236}">
                <a16:creationId xmlns:a16="http://schemas.microsoft.com/office/drawing/2014/main" id="{05E3D837-84AB-F966-31B8-412CB4EC7A3E}"/>
              </a:ext>
            </a:extLst>
          </p:cNvPr>
          <p:cNvSpPr txBox="1"/>
          <p:nvPr/>
        </p:nvSpPr>
        <p:spPr>
          <a:xfrm>
            <a:off x="10676460" y="379336"/>
            <a:ext cx="98588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600" b="1" dirty="0">
                <a:solidFill>
                  <a:schemeClr val="bg1"/>
                </a:solidFill>
                <a:latin typeface="Dosis" pitchFamily="2" charset="77"/>
              </a:rPr>
              <a:t>-8,47%</a:t>
            </a:r>
          </a:p>
        </p:txBody>
      </p:sp>
      <p:sp>
        <p:nvSpPr>
          <p:cNvPr id="6" name="CaixaDeTexto 5">
            <a:extLst>
              <a:ext uri="{FF2B5EF4-FFF2-40B4-BE49-F238E27FC236}">
                <a16:creationId xmlns:a16="http://schemas.microsoft.com/office/drawing/2014/main" id="{5738DDD5-5121-378D-49FB-985AFCABD62B}"/>
              </a:ext>
            </a:extLst>
          </p:cNvPr>
          <p:cNvSpPr txBox="1"/>
          <p:nvPr/>
        </p:nvSpPr>
        <p:spPr>
          <a:xfrm>
            <a:off x="10099095" y="681292"/>
            <a:ext cx="18615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t-BR" sz="1050" b="1" dirty="0">
                <a:solidFill>
                  <a:schemeClr val="bg1"/>
                </a:solidFill>
                <a:latin typeface="Dosis"/>
              </a:rPr>
              <a:t>Seguros, resseguros, previdência complementar e planos de saúde</a:t>
            </a:r>
          </a:p>
        </p:txBody>
      </p:sp>
      <p:graphicFrame>
        <p:nvGraphicFramePr>
          <p:cNvPr id="4" name="Objeto 3"/>
          <p:cNvGraphicFramePr>
            <a:graphicFrameLocks noChangeAspect="1"/>
          </p:cNvGraphicFramePr>
          <p:nvPr>
            <p:extLst>
              <p:ext uri="{D42A27DB-BD31-4B8C-83A1-F6EECF244321}">
                <p14:modId xmlns:p14="http://schemas.microsoft.com/office/powerpoint/2010/main" val="148384092"/>
              </p:ext>
            </p:extLst>
          </p:nvPr>
        </p:nvGraphicFramePr>
        <p:xfrm>
          <a:off x="535002" y="1661032"/>
          <a:ext cx="6867854" cy="4094973"/>
        </p:xfrm>
        <a:graphic>
          <a:graphicData uri="http://schemas.openxmlformats.org/presentationml/2006/ole">
            <mc:AlternateContent xmlns:mc="http://schemas.openxmlformats.org/markup-compatibility/2006">
              <mc:Choice xmlns:v="urn:schemas-microsoft-com:vml" Requires="v">
                <p:oleObj name="Planilha" r:id="rId2" imgW="5591005" imgH="3333702" progId="Excel.Sheet.12">
                  <p:embed/>
                </p:oleObj>
              </mc:Choice>
              <mc:Fallback>
                <p:oleObj name="Planilha" r:id="rId2" imgW="5591005" imgH="3333702" progId="Excel.Sheet.12">
                  <p:embed/>
                  <p:pic>
                    <p:nvPicPr>
                      <p:cNvPr id="4" name="Objeto 3"/>
                      <p:cNvPicPr/>
                      <p:nvPr/>
                    </p:nvPicPr>
                    <p:blipFill>
                      <a:blip r:embed="rId3"/>
                      <a:stretch>
                        <a:fillRect/>
                      </a:stretch>
                    </p:blipFill>
                    <p:spPr>
                      <a:xfrm>
                        <a:off x="535002" y="1661032"/>
                        <a:ext cx="6867854" cy="4094973"/>
                      </a:xfrm>
                      <a:prstGeom prst="rect">
                        <a:avLst/>
                      </a:prstGeom>
                    </p:spPr>
                  </p:pic>
                </p:oleObj>
              </mc:Fallback>
            </mc:AlternateContent>
          </a:graphicData>
        </a:graphic>
      </p:graphicFrame>
    </p:spTree>
    <p:extLst>
      <p:ext uri="{BB962C8B-B14F-4D97-AF65-F5344CB8AC3E}">
        <p14:creationId xmlns:p14="http://schemas.microsoft.com/office/powerpoint/2010/main" val="54427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1"/>
            <a:ext cx="12192000" cy="6858000"/>
          </a:xfrm>
          <a:prstGeom prst="rect">
            <a:avLst/>
          </a:prstGeom>
          <a:gradFill flip="none" rotWithShape="1">
            <a:gsLst>
              <a:gs pos="0">
                <a:srgbClr val="3A7B51"/>
              </a:gs>
              <a:gs pos="50000">
                <a:srgbClr val="056435">
                  <a:shade val="67500"/>
                  <a:satMod val="115000"/>
                </a:srgbClr>
              </a:gs>
              <a:gs pos="100000">
                <a:srgbClr val="00542A"/>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pic>
        <p:nvPicPr>
          <p:cNvPr id="5" name="Imagem 4" descr="Padrão do plano de fundo&#10;&#10;Descrição gerada automaticamente">
            <a:extLst>
              <a:ext uri="{FF2B5EF4-FFF2-40B4-BE49-F238E27FC236}">
                <a16:creationId xmlns:a16="http://schemas.microsoft.com/office/drawing/2014/main" id="{FCC574C5-0C91-4C2A-B8AA-2677D435D7E6}"/>
              </a:ext>
            </a:extLst>
          </p:cNvPr>
          <p:cNvPicPr>
            <a:picLocks noChangeAspect="1"/>
          </p:cNvPicPr>
          <p:nvPr/>
        </p:nvPicPr>
        <p:blipFill>
          <a:blip r:embed="rId2">
            <a:alphaModFix amt="47000"/>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aixaDeTexto 8">
            <a:extLst>
              <a:ext uri="{FF2B5EF4-FFF2-40B4-BE49-F238E27FC236}">
                <a16:creationId xmlns:a16="http://schemas.microsoft.com/office/drawing/2014/main" id="{D769C873-C381-4244-A837-C3D6AA912804}"/>
              </a:ext>
            </a:extLst>
          </p:cNvPr>
          <p:cNvSpPr txBox="1"/>
          <p:nvPr/>
        </p:nvSpPr>
        <p:spPr>
          <a:xfrm>
            <a:off x="4057323" y="2528258"/>
            <a:ext cx="6860344" cy="1200329"/>
          </a:xfrm>
          <a:prstGeom prst="rect">
            <a:avLst/>
          </a:prstGeom>
          <a:noFill/>
        </p:spPr>
        <p:txBody>
          <a:bodyPr wrap="square" lIns="91440" tIns="45720" rIns="91440" bIns="45720" rtlCol="0" anchor="t">
            <a:spAutoFit/>
          </a:bodyPr>
          <a:lstStyle/>
          <a:p>
            <a:pPr algn="just"/>
            <a:r>
              <a:rPr lang="pt-BR" sz="3600" b="1" dirty="0">
                <a:solidFill>
                  <a:schemeClr val="bg1"/>
                </a:solidFill>
              </a:rPr>
              <a:t>COMPORTAMENTO ARRECADAÇÃO DE ISS NO 1º TRIMESTRE DE 2024</a:t>
            </a:r>
          </a:p>
        </p:txBody>
      </p:sp>
      <p:pic>
        <p:nvPicPr>
          <p:cNvPr id="12" name="Gráfico 11" descr="Gráfico de barras com tendência ascendente">
            <a:extLst>
              <a:ext uri="{FF2B5EF4-FFF2-40B4-BE49-F238E27FC236}">
                <a16:creationId xmlns:a16="http://schemas.microsoft.com/office/drawing/2014/main" id="{B895EA0D-4791-486A-84B2-0EF9ED4DB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0837" y="1913912"/>
            <a:ext cx="2429022" cy="2429022"/>
          </a:xfrm>
          <a:prstGeom prst="rect">
            <a:avLst/>
          </a:prstGeom>
        </p:spPr>
      </p:pic>
    </p:spTree>
    <p:extLst>
      <p:ext uri="{BB962C8B-B14F-4D97-AF65-F5344CB8AC3E}">
        <p14:creationId xmlns:p14="http://schemas.microsoft.com/office/powerpoint/2010/main" val="367229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2" y="507167"/>
            <a:ext cx="12191998" cy="1009339"/>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205741" y="372358"/>
            <a:ext cx="11767255" cy="1284464"/>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5" y="664062"/>
            <a:ext cx="9669497" cy="646331"/>
          </a:xfrm>
          <a:prstGeom prst="rect">
            <a:avLst/>
          </a:prstGeom>
          <a:noFill/>
        </p:spPr>
        <p:txBody>
          <a:bodyPr wrap="square" rtlCol="0">
            <a:spAutoFit/>
          </a:bodyPr>
          <a:lstStyle/>
          <a:p>
            <a:r>
              <a:rPr lang="pt-BR" sz="3600" b="1">
                <a:solidFill>
                  <a:schemeClr val="bg1"/>
                </a:solidFill>
              </a:rPr>
              <a:t>ARRECAÇÃO DE ISS</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07903" y="6438044"/>
            <a:ext cx="529651" cy="461665"/>
          </a:xfrm>
          <a:prstGeom prst="rect">
            <a:avLst/>
          </a:prstGeom>
          <a:noFill/>
        </p:spPr>
        <p:txBody>
          <a:bodyPr wrap="square" rtlCol="0">
            <a:spAutoFit/>
          </a:bodyPr>
          <a:lstStyle/>
          <a:p>
            <a:r>
              <a:rPr lang="pt-BR" sz="2400" b="1">
                <a:solidFill>
                  <a:schemeClr val="bg1"/>
                </a:solidFill>
              </a:rPr>
              <a:t>13</a:t>
            </a:r>
          </a:p>
        </p:txBody>
      </p:sp>
      <p:sp>
        <p:nvSpPr>
          <p:cNvPr id="11" name="TextBox 10">
            <a:extLst>
              <a:ext uri="{FF2B5EF4-FFF2-40B4-BE49-F238E27FC236}">
                <a16:creationId xmlns:a16="http://schemas.microsoft.com/office/drawing/2014/main" id="{DC42F62B-6198-41AE-AD7C-F29D02DA2169}"/>
              </a:ext>
            </a:extLst>
          </p:cNvPr>
          <p:cNvSpPr txBox="1"/>
          <p:nvPr/>
        </p:nvSpPr>
        <p:spPr>
          <a:xfrm>
            <a:off x="2239288" y="2775422"/>
            <a:ext cx="7766286" cy="2321148"/>
          </a:xfrm>
          <a:prstGeom prst="rect">
            <a:avLst/>
          </a:prstGeom>
          <a:noFill/>
        </p:spPr>
        <p:txBody>
          <a:bodyPr wrap="square" lIns="91440" tIns="45720" rIns="91440" bIns="45720" anchor="t">
            <a:spAutoFit/>
          </a:bodyPr>
          <a:lstStyle/>
          <a:p>
            <a:pPr algn="just">
              <a:lnSpc>
                <a:spcPct val="150000"/>
              </a:lnSpc>
              <a:spcAft>
                <a:spcPts val="1000"/>
              </a:spcAft>
            </a:pPr>
            <a:r>
              <a:rPr lang="pt-BR" sz="1600" dirty="0">
                <a:latin typeface="Dosis-Book"/>
                <a:ea typeface="Calibri" panose="020F0502020204030204" pitchFamily="34" charset="0"/>
                <a:cs typeface="Times New Roman"/>
              </a:rPr>
              <a:t>     </a:t>
            </a:r>
            <a:r>
              <a:rPr lang="pt-BR" sz="1500" dirty="0">
                <a:effectLst/>
                <a:latin typeface="Dosis-Book"/>
                <a:ea typeface="Calibri" panose="020F0502020204030204" pitchFamily="34" charset="0"/>
                <a:cs typeface="Times New Roman"/>
              </a:rPr>
              <a:t>esta seção é analisada a arrecadação de ISS no</a:t>
            </a:r>
            <a:r>
              <a:rPr lang="pt-BR" sz="1500" b="1" dirty="0">
                <a:effectLst/>
                <a:latin typeface="Dosis-Book"/>
                <a:ea typeface="Calibri" panose="020F0502020204030204" pitchFamily="34" charset="0"/>
                <a:cs typeface="Times New Roman"/>
              </a:rPr>
              <a:t> </a:t>
            </a:r>
            <a:r>
              <a:rPr lang="pt-BR" sz="1500" b="1" dirty="0">
                <a:latin typeface="Dosis-Book"/>
                <a:ea typeface="Calibri" panose="020F0502020204030204" pitchFamily="34" charset="0"/>
                <a:cs typeface="Times New Roman"/>
              </a:rPr>
              <a:t>1º </a:t>
            </a:r>
            <a:r>
              <a:rPr lang="pt-BR" sz="1500" b="1" dirty="0">
                <a:effectLst/>
                <a:latin typeface="Dosis-Book"/>
                <a:ea typeface="Calibri" panose="020F0502020204030204" pitchFamily="34" charset="0"/>
                <a:cs typeface="Times New Roman"/>
              </a:rPr>
              <a:t>trimestre de 2024</a:t>
            </a:r>
            <a:r>
              <a:rPr lang="pt-BR" sz="1500" dirty="0">
                <a:effectLst/>
                <a:latin typeface="Dosis-Book"/>
                <a:ea typeface="Calibri" panose="020F0502020204030204" pitchFamily="34" charset="0"/>
                <a:cs typeface="Times New Roman"/>
              </a:rPr>
              <a:t>, considerando os setores a que as empresas contribuintes pertencem. Para fins comparativos, são </a:t>
            </a:r>
            <a:r>
              <a:rPr lang="pt-BR" sz="1500" dirty="0">
                <a:latin typeface="Dosis-Book"/>
                <a:ea typeface="Calibri" panose="020F0502020204030204" pitchFamily="34" charset="0"/>
                <a:cs typeface="Times New Roman"/>
              </a:rPr>
              <a:t>utilizados os anos de 2023 e 2022.</a:t>
            </a:r>
            <a:endParaRPr lang="pt-BR" sz="1500" dirty="0">
              <a:effectLst/>
              <a:latin typeface="Dosis-Book"/>
              <a:ea typeface="Calibri" panose="020F0502020204030204" pitchFamily="34" charset="0"/>
              <a:cs typeface="Times New Roman"/>
            </a:endParaRPr>
          </a:p>
          <a:p>
            <a:pPr algn="just">
              <a:lnSpc>
                <a:spcPct val="150000"/>
              </a:lnSpc>
              <a:spcAft>
                <a:spcPts val="1000"/>
              </a:spcAft>
            </a:pPr>
            <a:r>
              <a:rPr lang="pt-BR" sz="1500" dirty="0">
                <a:effectLst/>
                <a:latin typeface="Dosis-Book"/>
                <a:ea typeface="Calibri" panose="020F0502020204030204" pitchFamily="34" charset="0"/>
                <a:cs typeface="Times New Roman"/>
              </a:rPr>
              <a:t>A opção em demonstrar o </a:t>
            </a:r>
            <a:r>
              <a:rPr lang="pt-BR" sz="1500" b="1" dirty="0">
                <a:latin typeface="Dosis-Book"/>
                <a:ea typeface="Calibri" panose="020F0502020204030204" pitchFamily="34" charset="0"/>
                <a:cs typeface="Times New Roman"/>
              </a:rPr>
              <a:t>1º trimestre de 2024</a:t>
            </a:r>
            <a:r>
              <a:rPr lang="pt-BR" sz="1500" dirty="0">
                <a:effectLst/>
                <a:latin typeface="Dosis-Book"/>
                <a:ea typeface="Calibri" panose="020F0502020204030204" pitchFamily="34" charset="0"/>
                <a:cs typeface="Times New Roman"/>
              </a:rPr>
              <a:t>,</a:t>
            </a:r>
            <a:r>
              <a:rPr lang="pt-BR" sz="1500" dirty="0">
                <a:latin typeface="Dosis-Book"/>
                <a:ea typeface="Calibri" panose="020F0502020204030204" pitchFamily="34" charset="0"/>
                <a:cs typeface="Times New Roman"/>
              </a:rPr>
              <a:t> comparando-o com os mesmos períodos dos anos de 2023 e 2022,</a:t>
            </a:r>
            <a:r>
              <a:rPr lang="pt-BR" sz="1500" dirty="0">
                <a:solidFill>
                  <a:srgbClr val="FF0000"/>
                </a:solidFill>
                <a:effectLst/>
                <a:latin typeface="Dosis-Book"/>
                <a:ea typeface="Calibri" panose="020F0502020204030204" pitchFamily="34" charset="0"/>
                <a:cs typeface="Times New Roman"/>
              </a:rPr>
              <a:t> </a:t>
            </a:r>
            <a:r>
              <a:rPr lang="pt-BR" sz="1500" dirty="0">
                <a:effectLst/>
                <a:latin typeface="Dosis-Book"/>
                <a:ea typeface="Calibri" panose="020F0502020204030204" pitchFamily="34" charset="0"/>
                <a:cs typeface="Times New Roman"/>
              </a:rPr>
              <a:t>justifica-se pela movimentação da economia local, bem como pelo desempenho arrecadatório ao longo desse período.</a:t>
            </a:r>
          </a:p>
        </p:txBody>
      </p:sp>
      <p:sp>
        <p:nvSpPr>
          <p:cNvPr id="15" name="CaixaDeTexto 27">
            <a:extLst>
              <a:ext uri="{FF2B5EF4-FFF2-40B4-BE49-F238E27FC236}">
                <a16:creationId xmlns:a16="http://schemas.microsoft.com/office/drawing/2014/main" id="{1604E4E4-4CF0-43CE-A7BA-A6BE61F5A458}"/>
              </a:ext>
            </a:extLst>
          </p:cNvPr>
          <p:cNvSpPr txBox="1"/>
          <p:nvPr/>
        </p:nvSpPr>
        <p:spPr>
          <a:xfrm>
            <a:off x="2186426" y="2624449"/>
            <a:ext cx="619711" cy="646331"/>
          </a:xfrm>
          <a:prstGeom prst="rect">
            <a:avLst/>
          </a:prstGeom>
          <a:noFill/>
        </p:spPr>
        <p:txBody>
          <a:bodyPr wrap="square" rtlCol="0">
            <a:spAutoFit/>
          </a:bodyPr>
          <a:lstStyle/>
          <a:p>
            <a:r>
              <a:rPr lang="pt-BR" sz="3600">
                <a:solidFill>
                  <a:srgbClr val="056435"/>
                </a:solidFill>
                <a:latin typeface="Dosis-Book"/>
              </a:rPr>
              <a:t>N</a:t>
            </a:r>
          </a:p>
        </p:txBody>
      </p:sp>
      <p:pic>
        <p:nvPicPr>
          <p:cNvPr id="12" name="Imagem 11">
            <a:extLst>
              <a:ext uri="{FF2B5EF4-FFF2-40B4-BE49-F238E27FC236}">
                <a16:creationId xmlns:a16="http://schemas.microsoft.com/office/drawing/2014/main" id="{A87D3ACD-B5E2-4608-9FF7-64F9B3F93D2B}"/>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232603" y="635978"/>
            <a:ext cx="2799500" cy="689201"/>
          </a:xfrm>
          <a:prstGeom prst="rect">
            <a:avLst/>
          </a:prstGeom>
        </p:spPr>
      </p:pic>
    </p:spTree>
    <p:extLst>
      <p:ext uri="{BB962C8B-B14F-4D97-AF65-F5344CB8AC3E}">
        <p14:creationId xmlns:p14="http://schemas.microsoft.com/office/powerpoint/2010/main" val="155633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1">
            <a:extLst>
              <a:ext uri="{FF2B5EF4-FFF2-40B4-BE49-F238E27FC236}">
                <a16:creationId xmlns:a16="http://schemas.microsoft.com/office/drawing/2014/main" id="{1ECAE04C-9DE8-4B20-A5AA-80F590665610}"/>
              </a:ext>
            </a:extLst>
          </p:cNvPr>
          <p:cNvSpPr/>
          <p:nvPr/>
        </p:nvSpPr>
        <p:spPr>
          <a:xfrm>
            <a:off x="5" y="1080655"/>
            <a:ext cx="12206985" cy="2208810"/>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11858" y="6438044"/>
            <a:ext cx="529651" cy="461665"/>
          </a:xfrm>
          <a:prstGeom prst="rect">
            <a:avLst/>
          </a:prstGeom>
          <a:noFill/>
        </p:spPr>
        <p:txBody>
          <a:bodyPr wrap="square" rtlCol="0">
            <a:spAutoFit/>
          </a:bodyPr>
          <a:lstStyle/>
          <a:p>
            <a:r>
              <a:rPr lang="pt-BR" sz="2400" b="1" dirty="0">
                <a:solidFill>
                  <a:schemeClr val="bg1"/>
                </a:solidFill>
              </a:rPr>
              <a:t>14</a:t>
            </a:r>
          </a:p>
        </p:txBody>
      </p:sp>
      <p:sp>
        <p:nvSpPr>
          <p:cNvPr id="11" name="TextBox 10">
            <a:extLst>
              <a:ext uri="{FF2B5EF4-FFF2-40B4-BE49-F238E27FC236}">
                <a16:creationId xmlns:a16="http://schemas.microsoft.com/office/drawing/2014/main" id="{DC42F62B-6198-41AE-AD7C-F29D02DA2169}"/>
              </a:ext>
            </a:extLst>
          </p:cNvPr>
          <p:cNvSpPr txBox="1"/>
          <p:nvPr/>
        </p:nvSpPr>
        <p:spPr>
          <a:xfrm>
            <a:off x="-2701" y="1199319"/>
            <a:ext cx="12194701" cy="1997983"/>
          </a:xfrm>
          <a:prstGeom prst="rect">
            <a:avLst/>
          </a:prstGeom>
          <a:noFill/>
        </p:spPr>
        <p:txBody>
          <a:bodyPr wrap="square" lIns="91440" tIns="45720" rIns="91440" bIns="45720" anchor="t">
            <a:spAutoFit/>
          </a:bodyPr>
          <a:lstStyle/>
          <a:p>
            <a:pPr algn="just">
              <a:lnSpc>
                <a:spcPct val="150000"/>
              </a:lnSpc>
              <a:spcAft>
                <a:spcPts val="1000"/>
              </a:spcAft>
            </a:pPr>
            <a:r>
              <a:rPr lang="pt-BR" sz="1100" dirty="0">
                <a:latin typeface="Dosis-Book"/>
                <a:ea typeface="Calibri"/>
                <a:cs typeface="Times New Roman"/>
              </a:rPr>
              <a:t>O </a:t>
            </a:r>
            <a:r>
              <a:rPr lang="pt-BR" sz="1100" b="1" dirty="0">
                <a:latin typeface="Dosis-Book"/>
                <a:ea typeface="Calibri"/>
                <a:cs typeface="Times New Roman"/>
              </a:rPr>
              <a:t>Gráfico 5</a:t>
            </a:r>
            <a:r>
              <a:rPr lang="pt-BR" sz="1100" dirty="0">
                <a:latin typeface="Dosis-Book"/>
                <a:ea typeface="Calibri"/>
                <a:cs typeface="Times New Roman"/>
              </a:rPr>
              <a:t> apresenta o consolidado mensal dos valores arrecadados pelo Tesouro Municipal de abril de 2023 a março de 2024 (12 meses). Verificou-se, em janeiro/2024, arrecadação do ISS em patamar significativamente superior ao atingido pelos demais meses, acima de R$ 40 milhões. Registra-se que a </a:t>
            </a:r>
            <a:r>
              <a:rPr lang="pt-BR" sz="1100" dirty="0">
                <a:latin typeface="Dosis-Book"/>
              </a:rPr>
              <a:t>alta arrecadação nesse mês reflete o </a:t>
            </a:r>
            <a:r>
              <a:rPr lang="pt-BR" sz="1100" dirty="0">
                <a:latin typeface="Dosis-Book"/>
                <a:ea typeface="Calibri"/>
                <a:cs typeface="Times New Roman"/>
              </a:rPr>
              <a:t>bom desempenho do mês anterior, dezembro/2023, uma vez que a data de vencimento do ISS ocorre no mês seguinte ao mês de competência. Ademais, essa alta verificada em janeiro/2024 deve-se a entrega de serviços de alto valor agregado pelo setor naval. Os meses fevereiro e março de 2024 também apresentaram arrecadação expressiva, acima de R$ 30 milhões mensais. </a:t>
            </a:r>
          </a:p>
          <a:p>
            <a:pPr algn="just">
              <a:lnSpc>
                <a:spcPct val="150000"/>
              </a:lnSpc>
              <a:spcAft>
                <a:spcPts val="1000"/>
              </a:spcAft>
            </a:pPr>
            <a:r>
              <a:rPr lang="pt-BR" sz="1100" dirty="0">
                <a:latin typeface="Dosis-Book"/>
                <a:ea typeface="Calibri"/>
                <a:cs typeface="Times New Roman"/>
              </a:rPr>
              <a:t>Ademais, os valores aqui mencionados para arr</a:t>
            </a:r>
            <a:r>
              <a:rPr lang="pt-BR" sz="1100" dirty="0">
                <a:latin typeface="Dosis-Book"/>
                <a:ea typeface="Calibri" panose="020F0502020204030204" pitchFamily="34" charset="0"/>
                <a:cs typeface="Times New Roman"/>
              </a:rPr>
              <a:t>ecadação de ISS referem-se ao arrecadado por Nota Fiscal Eletrônica de Serviços (NFS-e), não contemplando, portanto, valores recolhidos mediante Declaração de Serviços Recebidos (DSR), Notas Fiscais de Serviços Avulsas (NFSA-e) e os valores recolhidos por meio do sistema tributário. Vale enfatizar, por fim, que a arrecadação </a:t>
            </a:r>
            <a:r>
              <a:rPr lang="pt-BR" sz="1100" dirty="0">
                <a:latin typeface="Dosis-Book"/>
              </a:rPr>
              <a:t>apresentada em cada mês, geralmente, está associada com as notas fiscais emitidas no mês anterior em razão da data do vencimento do ISS. </a:t>
            </a:r>
            <a:endParaRPr lang="pt-BR" sz="1100" dirty="0">
              <a:latin typeface="Dosis-Book"/>
              <a:ea typeface="Calibri" panose="020F0502020204030204" pitchFamily="34" charset="0"/>
              <a:cs typeface="Times New Roman"/>
            </a:endParaRPr>
          </a:p>
        </p:txBody>
      </p:sp>
      <p:sp>
        <p:nvSpPr>
          <p:cNvPr id="17" name="TextBox 16">
            <a:extLst>
              <a:ext uri="{FF2B5EF4-FFF2-40B4-BE49-F238E27FC236}">
                <a16:creationId xmlns:a16="http://schemas.microsoft.com/office/drawing/2014/main" id="{7AD5F80B-904F-488A-A8DB-DB0FDA05682F}"/>
              </a:ext>
            </a:extLst>
          </p:cNvPr>
          <p:cNvSpPr txBox="1"/>
          <p:nvPr/>
        </p:nvSpPr>
        <p:spPr>
          <a:xfrm>
            <a:off x="14991" y="309771"/>
            <a:ext cx="12191999" cy="969496"/>
          </a:xfrm>
          <a:prstGeom prst="rect">
            <a:avLst/>
          </a:prstGeom>
          <a:noFill/>
          <a:ln w="0">
            <a:noFill/>
          </a:ln>
        </p:spPr>
        <p:txBody>
          <a:bodyPr wrap="square" lIns="91440" tIns="45720" rIns="91440" bIns="45720" anchor="t">
            <a:spAutoFit/>
          </a:bodyPr>
          <a:lstStyle/>
          <a:p>
            <a:pPr algn="ctr">
              <a:defRPr sz="1600" b="0" i="0" u="none" strike="noStrike" kern="1200" cap="none" spc="50" normalizeH="0" baseline="0">
                <a:solidFill>
                  <a:prstClr val="black">
                    <a:lumMod val="65000"/>
                    <a:lumOff val="35000"/>
                  </a:prstClr>
                </a:solidFill>
                <a:latin typeface="+mj-lt"/>
                <a:ea typeface="+mj-ea"/>
                <a:cs typeface="+mj-cs"/>
              </a:defRPr>
            </a:pPr>
            <a:r>
              <a:rPr lang="en-US" sz="1400" b="1">
                <a:solidFill>
                  <a:schemeClr val="tx1">
                    <a:lumMod val="50000"/>
                    <a:lumOff val="50000"/>
                  </a:schemeClr>
                </a:solidFill>
                <a:latin typeface="Dosis-Book"/>
              </a:rPr>
              <a:t>GRÁFICO</a:t>
            </a:r>
            <a:r>
              <a:rPr lang="en-US" sz="1400" b="1" baseline="0">
                <a:solidFill>
                  <a:schemeClr val="tx1">
                    <a:lumMod val="50000"/>
                    <a:lumOff val="50000"/>
                  </a:schemeClr>
                </a:solidFill>
                <a:latin typeface="Dosis-Book"/>
              </a:rPr>
              <a:t> 5</a:t>
            </a:r>
            <a:r>
              <a:rPr lang="en-US" sz="1400" b="1">
                <a:solidFill>
                  <a:schemeClr val="tx1">
                    <a:lumMod val="50000"/>
                    <a:lumOff val="50000"/>
                  </a:schemeClr>
                </a:solidFill>
                <a:latin typeface="Dosis-Book"/>
              </a:rPr>
              <a:t> </a:t>
            </a:r>
            <a:endParaRPr lang="en-US" sz="1400" b="1" baseline="0">
              <a:solidFill>
                <a:schemeClr val="tx1">
                  <a:lumMod val="50000"/>
                  <a:lumOff val="50000"/>
                </a:schemeClr>
              </a:solidFill>
              <a:latin typeface="Dosis-Book"/>
            </a:endParaRPr>
          </a:p>
          <a:p>
            <a:pPr algn="ctr">
              <a:defRPr sz="1600" b="0" i="0" u="none" strike="noStrike" kern="1200" cap="none" spc="50" normalizeH="0" baseline="0">
                <a:solidFill>
                  <a:prstClr val="black">
                    <a:lumMod val="65000"/>
                    <a:lumOff val="35000"/>
                  </a:prstClr>
                </a:solidFill>
                <a:latin typeface="+mj-lt"/>
                <a:ea typeface="+mj-ea"/>
                <a:cs typeface="+mj-cs"/>
              </a:defRPr>
            </a:pPr>
            <a:r>
              <a:rPr lang="pt-BR" b="1">
                <a:solidFill>
                  <a:schemeClr val="accent6">
                    <a:lumMod val="50000"/>
                  </a:schemeClr>
                </a:solidFill>
                <a:latin typeface="Dosis-Book"/>
              </a:rPr>
              <a:t>Arrecadação de ISS em Niterói </a:t>
            </a:r>
          </a:p>
          <a:p>
            <a:pPr algn="ctr">
              <a:defRPr sz="1600" b="0" i="0" u="none" strike="noStrike" kern="1200" cap="none" spc="50" normalizeH="0" baseline="0">
                <a:solidFill>
                  <a:prstClr val="black">
                    <a:lumMod val="65000"/>
                    <a:lumOff val="35000"/>
                  </a:prstClr>
                </a:solidFill>
                <a:latin typeface="+mj-lt"/>
                <a:ea typeface="+mj-ea"/>
                <a:cs typeface="+mj-cs"/>
              </a:defRPr>
            </a:pPr>
            <a:r>
              <a:rPr lang="pt-BR" sz="1100" spc="50">
                <a:solidFill>
                  <a:prstClr val="black">
                    <a:lumMod val="65000"/>
                    <a:lumOff val="35000"/>
                  </a:prstClr>
                </a:solidFill>
                <a:latin typeface="+mj-lt"/>
                <a:ea typeface="+mj-ea"/>
                <a:cs typeface="+mj-cs"/>
              </a:rPr>
              <a:t>Consolidado </a:t>
            </a:r>
            <a:r>
              <a:rPr lang="pt-BR" sz="1100" spc="50">
                <a:solidFill>
                  <a:prstClr val="black">
                    <a:lumMod val="65000"/>
                    <a:lumOff val="35000"/>
                  </a:prstClr>
                </a:solidFill>
                <a:latin typeface="+mj-lt"/>
              </a:rPr>
              <a:t>Mensal</a:t>
            </a:r>
            <a:r>
              <a:rPr lang="pt-BR" sz="1100" spc="50">
                <a:solidFill>
                  <a:prstClr val="black">
                    <a:lumMod val="65000"/>
                    <a:lumOff val="35000"/>
                  </a:prstClr>
                </a:solidFill>
              </a:rPr>
              <a:t> 12 meses| Todos os Segmentos Econômicos </a:t>
            </a:r>
            <a:endParaRPr lang="pt-BR" sz="1100" spc="50">
              <a:solidFill>
                <a:schemeClr val="tx1">
                  <a:lumMod val="50000"/>
                  <a:lumOff val="50000"/>
                </a:schemeClr>
              </a:solidFill>
              <a:latin typeface="Dosis-Book"/>
            </a:endParaRPr>
          </a:p>
          <a:p>
            <a:pPr algn="ctr" rtl="0">
              <a:defRPr sz="1600" b="0" i="0" u="none" strike="noStrike" kern="1200" cap="none" spc="50" normalizeH="0" baseline="0">
                <a:solidFill>
                  <a:prstClr val="black">
                    <a:lumMod val="65000"/>
                    <a:lumOff val="35000"/>
                  </a:prstClr>
                </a:solidFill>
                <a:latin typeface="+mj-lt"/>
                <a:ea typeface="+mj-ea"/>
                <a:cs typeface="+mj-cs"/>
              </a:defRPr>
            </a:pPr>
            <a:endParaRPr lang="pt-BR" b="1">
              <a:solidFill>
                <a:schemeClr val="accent6">
                  <a:lumMod val="50000"/>
                </a:schemeClr>
              </a:solidFill>
              <a:latin typeface="Dosis-Book"/>
            </a:endParaRPr>
          </a:p>
        </p:txBody>
      </p:sp>
      <p:sp>
        <p:nvSpPr>
          <p:cNvPr id="37" name="TextBox 36">
            <a:extLst>
              <a:ext uri="{FF2B5EF4-FFF2-40B4-BE49-F238E27FC236}">
                <a16:creationId xmlns:a16="http://schemas.microsoft.com/office/drawing/2014/main" id="{AB0323AC-92C3-4E50-AF5E-0EDFAD1920BC}"/>
              </a:ext>
            </a:extLst>
          </p:cNvPr>
          <p:cNvSpPr txBox="1"/>
          <p:nvPr/>
        </p:nvSpPr>
        <p:spPr>
          <a:xfrm>
            <a:off x="225088" y="6514987"/>
            <a:ext cx="6179126" cy="307777"/>
          </a:xfrm>
          <a:prstGeom prst="rect">
            <a:avLst/>
          </a:prstGeom>
          <a:noFill/>
        </p:spPr>
        <p:txBody>
          <a:bodyPr wrap="square">
            <a:spAutoFit/>
          </a:bodyPr>
          <a:lstStyle/>
          <a:p>
            <a:r>
              <a:rPr lang="pt-BR" sz="700">
                <a:solidFill>
                  <a:schemeClr val="tx1">
                    <a:lumMod val="50000"/>
                    <a:lumOff val="50000"/>
                  </a:schemeClr>
                </a:solidFill>
                <a:latin typeface="Dosis-Book"/>
              </a:rPr>
              <a:t>Regime de Caixa*</a:t>
            </a:r>
          </a:p>
          <a:p>
            <a:r>
              <a:rPr lang="pt-BR" sz="700">
                <a:solidFill>
                  <a:schemeClr val="tx1">
                    <a:lumMod val="50000"/>
                    <a:lumOff val="50000"/>
                  </a:schemeClr>
                </a:solidFill>
                <a:latin typeface="Dosis-Book"/>
              </a:rPr>
              <a:t>Valores nominais**</a:t>
            </a:r>
            <a:endParaRPr lang="pt-BR" sz="700">
              <a:solidFill>
                <a:schemeClr val="tx1">
                  <a:lumMod val="50000"/>
                  <a:lumOff val="50000"/>
                </a:schemeClr>
              </a:solidFill>
            </a:endParaRPr>
          </a:p>
        </p:txBody>
      </p:sp>
      <p:graphicFrame>
        <p:nvGraphicFramePr>
          <p:cNvPr id="12" name="Gráfico 11">
            <a:extLst>
              <a:ext uri="{FF2B5EF4-FFF2-40B4-BE49-F238E27FC236}">
                <a16:creationId xmlns:a16="http://schemas.microsoft.com/office/drawing/2014/main" id="{7026220B-7EF9-56A9-7F42-ABFC49D1EAC7}"/>
              </a:ext>
            </a:extLst>
          </p:cNvPr>
          <p:cNvGraphicFramePr>
            <a:graphicFrameLocks/>
          </p:cNvGraphicFramePr>
          <p:nvPr>
            <p:extLst>
              <p:ext uri="{D42A27DB-BD31-4B8C-83A1-F6EECF244321}">
                <p14:modId xmlns:p14="http://schemas.microsoft.com/office/powerpoint/2010/main" val="257992838"/>
              </p:ext>
            </p:extLst>
          </p:nvPr>
        </p:nvGraphicFramePr>
        <p:xfrm>
          <a:off x="46807" y="3289465"/>
          <a:ext cx="11966912" cy="2913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58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1">
            <a:extLst>
              <a:ext uri="{FF2B5EF4-FFF2-40B4-BE49-F238E27FC236}">
                <a16:creationId xmlns:a16="http://schemas.microsoft.com/office/drawing/2014/main" id="{1ECAE04C-9DE8-4B20-A5AA-80F590665610}"/>
              </a:ext>
            </a:extLst>
          </p:cNvPr>
          <p:cNvSpPr/>
          <p:nvPr/>
        </p:nvSpPr>
        <p:spPr>
          <a:xfrm>
            <a:off x="1" y="1400180"/>
            <a:ext cx="12191996" cy="2328843"/>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endParaRPr lang="pt-BR"/>
          </a:p>
          <a:p>
            <a:pPr algn="ctr"/>
            <a:endParaRPr lang="pt-BR">
              <a:cs typeface="Calibri"/>
            </a:endParaRPr>
          </a:p>
          <a:p>
            <a:pPr algn="ctr"/>
            <a:endParaRPr lang="pt-BR">
              <a:cs typeface="Calibri"/>
            </a:endParaRPr>
          </a:p>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11858" y="6438044"/>
            <a:ext cx="529651" cy="461665"/>
          </a:xfrm>
          <a:prstGeom prst="rect">
            <a:avLst/>
          </a:prstGeom>
          <a:noFill/>
        </p:spPr>
        <p:txBody>
          <a:bodyPr wrap="square" rtlCol="0">
            <a:spAutoFit/>
          </a:bodyPr>
          <a:lstStyle/>
          <a:p>
            <a:r>
              <a:rPr lang="pt-BR" sz="2400" b="1">
                <a:solidFill>
                  <a:schemeClr val="bg1"/>
                </a:solidFill>
              </a:rPr>
              <a:t>15</a:t>
            </a:r>
          </a:p>
        </p:txBody>
      </p:sp>
      <p:sp>
        <p:nvSpPr>
          <p:cNvPr id="11" name="TextBox 10">
            <a:extLst>
              <a:ext uri="{FF2B5EF4-FFF2-40B4-BE49-F238E27FC236}">
                <a16:creationId xmlns:a16="http://schemas.microsoft.com/office/drawing/2014/main" id="{DC42F62B-6198-41AE-AD7C-F29D02DA2169}"/>
              </a:ext>
            </a:extLst>
          </p:cNvPr>
          <p:cNvSpPr txBox="1"/>
          <p:nvPr/>
        </p:nvSpPr>
        <p:spPr>
          <a:xfrm>
            <a:off x="170959" y="1435893"/>
            <a:ext cx="11850079" cy="2287806"/>
          </a:xfrm>
          <a:prstGeom prst="rect">
            <a:avLst/>
          </a:prstGeom>
          <a:noFill/>
        </p:spPr>
        <p:txBody>
          <a:bodyPr wrap="square" lIns="91440" tIns="45720" rIns="91440" bIns="45720" anchor="t">
            <a:spAutoFit/>
          </a:bodyPr>
          <a:lstStyle/>
          <a:p>
            <a:pPr algn="just">
              <a:lnSpc>
                <a:spcPct val="150000"/>
              </a:lnSpc>
              <a:spcAft>
                <a:spcPts val="1000"/>
              </a:spcAft>
            </a:pPr>
            <a:r>
              <a:rPr lang="pt-BR" sz="1200" dirty="0">
                <a:latin typeface="Dosis"/>
                <a:ea typeface="Calibri" panose="020F0502020204030204" pitchFamily="34" charset="0"/>
                <a:cs typeface="Times New Roman"/>
              </a:rPr>
              <a:t>O </a:t>
            </a:r>
            <a:r>
              <a:rPr lang="pt-BR" sz="1200" b="1" dirty="0">
                <a:latin typeface="Dosis"/>
                <a:ea typeface="Calibri" panose="020F0502020204030204" pitchFamily="34" charset="0"/>
                <a:cs typeface="Times New Roman"/>
              </a:rPr>
              <a:t>Gráfico 6</a:t>
            </a:r>
            <a:r>
              <a:rPr lang="pt-BR" sz="1200" dirty="0">
                <a:latin typeface="Dosis"/>
                <a:ea typeface="Calibri" panose="020F0502020204030204" pitchFamily="34" charset="0"/>
                <a:cs typeface="Times New Roman"/>
              </a:rPr>
              <a:t> apresenta o consolidado trimestral dos valores arrecadados pelo Tesouro Municipal de janeiro/2022 a março/2024 (9 trimestres). </a:t>
            </a:r>
            <a:endParaRPr lang="pt-BR" sz="1200" dirty="0">
              <a:latin typeface="Dosis"/>
              <a:ea typeface="Calibri" panose="020F0502020204030204" pitchFamily="34" charset="0"/>
              <a:cs typeface="Times New Roman" panose="02020603050405020304" pitchFamily="18" charset="0"/>
            </a:endParaRPr>
          </a:p>
          <a:p>
            <a:pPr algn="just">
              <a:lnSpc>
                <a:spcPct val="150000"/>
              </a:lnSpc>
              <a:spcAft>
                <a:spcPts val="1000"/>
              </a:spcAft>
            </a:pPr>
            <a:r>
              <a:rPr lang="pt-BR" sz="1200" dirty="0">
                <a:effectLst/>
                <a:latin typeface="Dosis"/>
                <a:ea typeface="Calibri" panose="020F0502020204030204" pitchFamily="34" charset="0"/>
                <a:cs typeface="Times New Roman"/>
              </a:rPr>
              <a:t>Nota-se uma</a:t>
            </a:r>
            <a:r>
              <a:rPr lang="pt-BR" sz="1200" dirty="0">
                <a:latin typeface="Dosis"/>
                <a:ea typeface="Calibri" panose="020F0502020204030204" pitchFamily="34" charset="0"/>
                <a:cs typeface="Times New Roman"/>
              </a:rPr>
              <a:t> manutenção da arrecadação em níveis consideráveis nos trimestres de 2022 e 2023, mesmo após o fim dos efeitos das medidas governamentais para o socorro das empresas. Em 2023, destaca-se o 3º trimestre, com valores arrecadados na casa dos R$ 87 milhões. </a:t>
            </a:r>
          </a:p>
          <a:p>
            <a:pPr algn="just">
              <a:lnSpc>
                <a:spcPct val="150000"/>
              </a:lnSpc>
              <a:spcAft>
                <a:spcPts val="1000"/>
              </a:spcAft>
            </a:pPr>
            <a:r>
              <a:rPr lang="pt-BR" sz="1200" dirty="0">
                <a:latin typeface="Dosis"/>
                <a:ea typeface="+mn-lt"/>
                <a:cs typeface="Times New Roman"/>
              </a:rPr>
              <a:t>Na sequência, observa-se um aumento expressivo de arrecadação no 1º trimestre de 2024, cerca de R$ 101 milhões arrecadados, a maior marca da série. Essa relevante arrecadação justifica-se por uma entrega de serviços de alto valor agregado por empresas do setor naval. Verificou-se uma arrecadação extraordinária no mês de janeiro/2024 decorrente de grandes contribuintes do setor naval, que recolheram valores expressivos nesse período. Ademais, o intenso movimento de festas de fim de ano e recebimento de 13º salário ocorridos em dezembro/2023 podem também ter contribuído para esses resultados obtidos. </a:t>
            </a:r>
            <a:endParaRPr lang="pt-BR" sz="1200" dirty="0">
              <a:latin typeface="Dosis"/>
            </a:endParaRPr>
          </a:p>
        </p:txBody>
      </p:sp>
      <p:sp>
        <p:nvSpPr>
          <p:cNvPr id="17" name="TextBox 16">
            <a:extLst>
              <a:ext uri="{FF2B5EF4-FFF2-40B4-BE49-F238E27FC236}">
                <a16:creationId xmlns:a16="http://schemas.microsoft.com/office/drawing/2014/main" id="{7AD5F80B-904F-488A-A8DB-DB0FDA05682F}"/>
              </a:ext>
            </a:extLst>
          </p:cNvPr>
          <p:cNvSpPr txBox="1"/>
          <p:nvPr/>
        </p:nvSpPr>
        <p:spPr>
          <a:xfrm>
            <a:off x="3897" y="255306"/>
            <a:ext cx="12188100" cy="1184940"/>
          </a:xfrm>
          <a:prstGeom prst="rect">
            <a:avLst/>
          </a:prstGeom>
          <a:noFill/>
          <a:ln w="0">
            <a:noFill/>
          </a:ln>
        </p:spPr>
        <p:txBody>
          <a:bodyPr wrap="square" lIns="91440" tIns="45720" rIns="91440" bIns="45720" anchor="t">
            <a:spAutoFit/>
          </a:bodyPr>
          <a:lstStyle/>
          <a:p>
            <a:pPr algn="ctr">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a:t>
            </a:r>
            <a:r>
              <a:rPr lang="en-US" sz="1400" b="1" baseline="0" dirty="0">
                <a:solidFill>
                  <a:schemeClr val="tx1">
                    <a:lumMod val="50000"/>
                    <a:lumOff val="50000"/>
                  </a:schemeClr>
                </a:solidFill>
                <a:latin typeface="Dosis-Book"/>
              </a:rPr>
              <a:t> 6</a:t>
            </a:r>
            <a:r>
              <a:rPr lang="en-US" sz="1400" b="1" dirty="0">
                <a:solidFill>
                  <a:schemeClr val="tx1">
                    <a:lumMod val="50000"/>
                    <a:lumOff val="50000"/>
                  </a:schemeClr>
                </a:solidFill>
                <a:latin typeface="Dosis-Book"/>
              </a:rPr>
              <a:t> </a:t>
            </a:r>
            <a:endParaRPr lang="en-US" sz="1400" b="1" baseline="0" dirty="0">
              <a:solidFill>
                <a:schemeClr val="tx1">
                  <a:lumMod val="50000"/>
                  <a:lumOff val="50000"/>
                </a:schemeClr>
              </a:solidFill>
              <a:latin typeface="Dosis-Book"/>
            </a:endParaRPr>
          </a:p>
          <a:p>
            <a:pPr algn="ctr">
              <a:defRPr sz="1600" b="0" i="0" u="none" strike="noStrike" kern="1200" cap="none" spc="50" normalizeH="0" baseline="0">
                <a:solidFill>
                  <a:prstClr val="black">
                    <a:lumMod val="65000"/>
                    <a:lumOff val="35000"/>
                  </a:prstClr>
                </a:solidFill>
                <a:latin typeface="+mj-lt"/>
                <a:ea typeface="+mj-ea"/>
                <a:cs typeface="+mj-cs"/>
              </a:defRPr>
            </a:pPr>
            <a:r>
              <a:rPr lang="pt-BR" b="1" dirty="0">
                <a:solidFill>
                  <a:schemeClr val="accent6">
                    <a:lumMod val="50000"/>
                  </a:schemeClr>
                </a:solidFill>
                <a:latin typeface="Dosis-Book"/>
              </a:rPr>
              <a:t>Arrecadação de ISS em Niterói </a:t>
            </a:r>
          </a:p>
          <a:p>
            <a:pPr algn="ctr">
              <a:defRPr sz="1600" b="0" i="0" u="none" strike="noStrike" kern="1200" cap="none" spc="50" normalizeH="0" baseline="0">
                <a:solidFill>
                  <a:prstClr val="black">
                    <a:lumMod val="65000"/>
                    <a:lumOff val="35000"/>
                  </a:prstClr>
                </a:solidFill>
                <a:latin typeface="+mj-lt"/>
                <a:ea typeface="+mj-ea"/>
                <a:cs typeface="+mj-cs"/>
              </a:defRPr>
            </a:pPr>
            <a:r>
              <a:rPr lang="pt-BR" sz="1100" spc="50" dirty="0">
                <a:solidFill>
                  <a:schemeClr val="tx1">
                    <a:lumMod val="50000"/>
                    <a:lumOff val="50000"/>
                  </a:schemeClr>
                </a:solidFill>
                <a:latin typeface="Dosis-Book"/>
              </a:rPr>
              <a:t>Consolidado </a:t>
            </a:r>
            <a:r>
              <a:rPr lang="pt-BR" sz="1100" spc="50" dirty="0"/>
              <a:t>Trimestral 2022 – 2023 – 2024 | Todos os Segmentos Econômicos </a:t>
            </a:r>
            <a:endParaRPr lang="pt-BR" sz="1100" spc="50" dirty="0">
              <a:solidFill>
                <a:schemeClr val="tx1">
                  <a:lumMod val="50000"/>
                  <a:lumOff val="50000"/>
                </a:schemeClr>
              </a:solidFill>
              <a:latin typeface="Dosis-Book"/>
            </a:endParaRPr>
          </a:p>
          <a:p>
            <a:pPr algn="ctr">
              <a:defRPr sz="1600" b="0" i="0" u="none" strike="noStrike" kern="1200" cap="none" spc="50" normalizeH="0" baseline="0">
                <a:solidFill>
                  <a:prstClr val="black">
                    <a:lumMod val="65000"/>
                    <a:lumOff val="35000"/>
                  </a:prstClr>
                </a:solidFill>
                <a:latin typeface="+mj-lt"/>
                <a:ea typeface="+mj-ea"/>
                <a:cs typeface="+mj-cs"/>
              </a:defRPr>
            </a:pPr>
            <a:endParaRPr lang="pt-BR" b="1" dirty="0">
              <a:solidFill>
                <a:schemeClr val="accent6">
                  <a:lumMod val="50000"/>
                </a:schemeClr>
              </a:solidFill>
              <a:latin typeface="Dosis-Book"/>
            </a:endParaRPr>
          </a:p>
          <a:p>
            <a:pPr algn="ctr">
              <a:defRPr sz="1600" b="0" i="0" u="none" strike="noStrike" kern="1200" cap="none" spc="50" normalizeH="0" baseline="0">
                <a:solidFill>
                  <a:prstClr val="black">
                    <a:lumMod val="65000"/>
                    <a:lumOff val="35000"/>
                  </a:prstClr>
                </a:solidFill>
                <a:latin typeface="+mj-lt"/>
                <a:ea typeface="+mj-ea"/>
                <a:cs typeface="+mj-cs"/>
              </a:defRPr>
            </a:pPr>
            <a:endParaRPr lang="pt-BR" sz="1400" dirty="0">
              <a:solidFill>
                <a:schemeClr val="tx1">
                  <a:lumMod val="50000"/>
                  <a:lumOff val="50000"/>
                </a:schemeClr>
              </a:solidFill>
              <a:latin typeface="Dosis-Book"/>
            </a:endParaRPr>
          </a:p>
        </p:txBody>
      </p:sp>
      <p:sp>
        <p:nvSpPr>
          <p:cNvPr id="37" name="TextBox 36">
            <a:extLst>
              <a:ext uri="{FF2B5EF4-FFF2-40B4-BE49-F238E27FC236}">
                <a16:creationId xmlns:a16="http://schemas.microsoft.com/office/drawing/2014/main" id="{AB0323AC-92C3-4E50-AF5E-0EDFAD1920BC}"/>
              </a:ext>
            </a:extLst>
          </p:cNvPr>
          <p:cNvSpPr txBox="1"/>
          <p:nvPr/>
        </p:nvSpPr>
        <p:spPr>
          <a:xfrm>
            <a:off x="230235" y="6514987"/>
            <a:ext cx="6179126" cy="307777"/>
          </a:xfrm>
          <a:prstGeom prst="rect">
            <a:avLst/>
          </a:prstGeom>
          <a:noFill/>
        </p:spPr>
        <p:txBody>
          <a:bodyPr wrap="square">
            <a:spAutoFit/>
          </a:bodyPr>
          <a:lstStyle/>
          <a:p>
            <a:r>
              <a:rPr lang="pt-BR" sz="700">
                <a:solidFill>
                  <a:schemeClr val="tx1">
                    <a:lumMod val="50000"/>
                    <a:lumOff val="50000"/>
                  </a:schemeClr>
                </a:solidFill>
                <a:latin typeface="Dosis-Book"/>
              </a:rPr>
              <a:t>Regime de Caixa*</a:t>
            </a:r>
          </a:p>
          <a:p>
            <a:r>
              <a:rPr lang="pt-BR" sz="700">
                <a:solidFill>
                  <a:schemeClr val="tx1">
                    <a:lumMod val="50000"/>
                    <a:lumOff val="50000"/>
                  </a:schemeClr>
                </a:solidFill>
                <a:latin typeface="Dosis-Book"/>
              </a:rPr>
              <a:t>Valores nominais**</a:t>
            </a:r>
            <a:endParaRPr lang="pt-BR" sz="700">
              <a:solidFill>
                <a:schemeClr val="tx1">
                  <a:lumMod val="50000"/>
                  <a:lumOff val="50000"/>
                </a:schemeClr>
              </a:solidFill>
            </a:endParaRPr>
          </a:p>
        </p:txBody>
      </p:sp>
      <p:graphicFrame>
        <p:nvGraphicFramePr>
          <p:cNvPr id="14" name="Gráfico 13">
            <a:extLst>
              <a:ext uri="{FF2B5EF4-FFF2-40B4-BE49-F238E27FC236}">
                <a16:creationId xmlns:a16="http://schemas.microsoft.com/office/drawing/2014/main" id="{755DBD42-63DC-4C56-5BE4-6ACCA0B24A4A}"/>
              </a:ext>
            </a:extLst>
          </p:cNvPr>
          <p:cNvGraphicFramePr>
            <a:graphicFrameLocks/>
          </p:cNvGraphicFramePr>
          <p:nvPr>
            <p:extLst>
              <p:ext uri="{D42A27DB-BD31-4B8C-83A1-F6EECF244321}">
                <p14:modId xmlns:p14="http://schemas.microsoft.com/office/powerpoint/2010/main" val="3818832916"/>
              </p:ext>
            </p:extLst>
          </p:nvPr>
        </p:nvGraphicFramePr>
        <p:xfrm>
          <a:off x="170959" y="3857015"/>
          <a:ext cx="11942984" cy="2365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754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1">
            <a:extLst>
              <a:ext uri="{FF2B5EF4-FFF2-40B4-BE49-F238E27FC236}">
                <a16:creationId xmlns:a16="http://schemas.microsoft.com/office/drawing/2014/main" id="{1ECAE04C-9DE8-4B20-A5AA-80F590665610}"/>
              </a:ext>
            </a:extLst>
          </p:cNvPr>
          <p:cNvSpPr/>
          <p:nvPr/>
        </p:nvSpPr>
        <p:spPr>
          <a:xfrm>
            <a:off x="8218713" y="0"/>
            <a:ext cx="3973287" cy="6857999"/>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11858" y="6438044"/>
            <a:ext cx="529651" cy="461665"/>
          </a:xfrm>
          <a:prstGeom prst="rect">
            <a:avLst/>
          </a:prstGeom>
          <a:noFill/>
        </p:spPr>
        <p:txBody>
          <a:bodyPr wrap="square" rtlCol="0">
            <a:spAutoFit/>
          </a:bodyPr>
          <a:lstStyle/>
          <a:p>
            <a:r>
              <a:rPr lang="pt-BR" sz="2400" b="1">
                <a:solidFill>
                  <a:schemeClr val="bg1"/>
                </a:solidFill>
              </a:rPr>
              <a:t>16</a:t>
            </a:r>
          </a:p>
        </p:txBody>
      </p:sp>
      <p:sp>
        <p:nvSpPr>
          <p:cNvPr id="11" name="TextBox 10">
            <a:extLst>
              <a:ext uri="{FF2B5EF4-FFF2-40B4-BE49-F238E27FC236}">
                <a16:creationId xmlns:a16="http://schemas.microsoft.com/office/drawing/2014/main" id="{DC42F62B-6198-41AE-AD7C-F29D02DA2169}"/>
              </a:ext>
            </a:extLst>
          </p:cNvPr>
          <p:cNvSpPr txBox="1"/>
          <p:nvPr/>
        </p:nvSpPr>
        <p:spPr>
          <a:xfrm>
            <a:off x="8218712" y="241786"/>
            <a:ext cx="3973287" cy="6093976"/>
          </a:xfrm>
          <a:prstGeom prst="rect">
            <a:avLst/>
          </a:prstGeom>
          <a:noFill/>
        </p:spPr>
        <p:txBody>
          <a:bodyPr wrap="square" lIns="91440" tIns="45720" rIns="91440" bIns="45720" anchor="t">
            <a:spAutoFit/>
          </a:bodyPr>
          <a:lstStyle/>
          <a:p>
            <a:pPr algn="just">
              <a:lnSpc>
                <a:spcPct val="150000"/>
              </a:lnSpc>
            </a:pPr>
            <a:r>
              <a:rPr lang="pt-BR" sz="1300" dirty="0">
                <a:latin typeface="Dosis"/>
                <a:ea typeface="Calibri" panose="020F0502020204030204" pitchFamily="34" charset="0"/>
                <a:cs typeface="Times New Roman"/>
              </a:rPr>
              <a:t>N</a:t>
            </a:r>
            <a:r>
              <a:rPr lang="pt-BR" sz="1300" dirty="0">
                <a:effectLst/>
                <a:latin typeface="Dosis"/>
                <a:ea typeface="Calibri" panose="020F0502020204030204" pitchFamily="34" charset="0"/>
                <a:cs typeface="Times New Roman"/>
              </a:rPr>
              <a:t>o </a:t>
            </a:r>
            <a:r>
              <a:rPr lang="pt-BR" sz="1300" b="1" dirty="0">
                <a:effectLst/>
                <a:latin typeface="Dosis"/>
                <a:ea typeface="Calibri" panose="020F0502020204030204" pitchFamily="34" charset="0"/>
                <a:cs typeface="Times New Roman"/>
              </a:rPr>
              <a:t>Gráfico 7</a:t>
            </a:r>
            <a:r>
              <a:rPr lang="pt-BR" sz="1300" dirty="0">
                <a:effectLst/>
                <a:latin typeface="Dosis"/>
                <a:ea typeface="Calibri" panose="020F0502020204030204" pitchFamily="34" charset="0"/>
                <a:cs typeface="Times New Roman"/>
              </a:rPr>
              <a:t>, a análise </a:t>
            </a:r>
            <a:r>
              <a:rPr lang="pt-BR" sz="1300" dirty="0">
                <a:latin typeface="Dosis"/>
                <a:ea typeface="Calibri" panose="020F0502020204030204" pitchFamily="34" charset="0"/>
                <a:cs typeface="Times New Roman"/>
              </a:rPr>
              <a:t>se atém aos oito </a:t>
            </a:r>
            <a:r>
              <a:rPr lang="pt-BR" sz="1300" dirty="0">
                <a:effectLst/>
                <a:latin typeface="Dosis"/>
                <a:ea typeface="Calibri" panose="020F0502020204030204" pitchFamily="34" charset="0"/>
                <a:cs typeface="Times New Roman"/>
              </a:rPr>
              <a:t>setores que mais contribuíram para a arrecadação de ISS no </a:t>
            </a:r>
            <a:r>
              <a:rPr lang="pt-BR" sz="1300" dirty="0">
                <a:latin typeface="Dosis"/>
                <a:ea typeface="Calibri" panose="020F0502020204030204" pitchFamily="34" charset="0"/>
                <a:cs typeface="Times New Roman"/>
              </a:rPr>
              <a:t>1º </a:t>
            </a:r>
            <a:r>
              <a:rPr lang="pt-BR" sz="1300" dirty="0">
                <a:effectLst/>
                <a:latin typeface="Dosis"/>
                <a:ea typeface="Calibri" panose="020F0502020204030204" pitchFamily="34" charset="0"/>
                <a:cs typeface="Times New Roman"/>
              </a:rPr>
              <a:t>trimestre/</a:t>
            </a:r>
            <a:r>
              <a:rPr lang="pt-BR" sz="1300" dirty="0">
                <a:latin typeface="Dosis"/>
                <a:ea typeface="Calibri" panose="020F0502020204030204" pitchFamily="34" charset="0"/>
                <a:cs typeface="Times New Roman"/>
              </a:rPr>
              <a:t>2024.</a:t>
            </a:r>
          </a:p>
          <a:p>
            <a:pPr algn="just">
              <a:lnSpc>
                <a:spcPct val="150000"/>
              </a:lnSpc>
            </a:pPr>
            <a:r>
              <a:rPr lang="pt-BR" sz="1300" dirty="0">
                <a:latin typeface="Dosis"/>
                <a:ea typeface="Calibri" panose="020F0502020204030204" pitchFamily="34" charset="0"/>
                <a:cs typeface="Times New Roman"/>
              </a:rPr>
              <a:t>O grupo “Naval/Óleo &amp; Gás“ é o que mais recolheu ISS para os cofres municipais no período, com aproximadamente R$ 20 milhões. Vale registrar que esse setor ocupou a segunda colocação nas últimas edições, e nessa edição apresentou uma arrecadação significativa, passando a figurar em primeiro lugar. Essa boa performance pode ser justificada por investimentos na indústria naval que o município de Niterói vem promovendo, como a dragagem do Canal de São Lourenço. </a:t>
            </a:r>
          </a:p>
          <a:p>
            <a:pPr algn="just">
              <a:lnSpc>
                <a:spcPct val="150000"/>
              </a:lnSpc>
            </a:pPr>
            <a:r>
              <a:rPr lang="pt-BR" sz="1300" dirty="0">
                <a:latin typeface="Dosis"/>
                <a:ea typeface="Calibri" panose="020F0502020204030204" pitchFamily="34" charset="0"/>
                <a:cs typeface="Times New Roman"/>
              </a:rPr>
              <a:t>O setor ‘Atividades de atenção à saúde humana’ aparece em seguida, ocupando a segunda posição.</a:t>
            </a:r>
          </a:p>
          <a:p>
            <a:pPr algn="just">
              <a:lnSpc>
                <a:spcPct val="150000"/>
              </a:lnSpc>
            </a:pPr>
            <a:r>
              <a:rPr lang="pt-BR" sz="1300" dirty="0">
                <a:latin typeface="Dosis"/>
                <a:ea typeface="Calibri" panose="020F0502020204030204" pitchFamily="34" charset="0"/>
                <a:cs typeface="Times New Roman"/>
              </a:rPr>
              <a:t>Merece destaque o setor de “Serviços de Arquitetura e engenharia, testes e análises técnicas”, grupo que ocupa a terceira colocação, ultrapassando o setor de “Atividades dos serviços de tecnologia da Informação”. </a:t>
            </a:r>
            <a:endParaRPr lang="pt-BR" sz="800" dirty="0">
              <a:solidFill>
                <a:srgbClr val="808080"/>
              </a:solidFill>
              <a:latin typeface="Calibri"/>
              <a:ea typeface="Calibri" panose="020F0502020204030204" pitchFamily="34" charset="0"/>
              <a:cs typeface="Calibri"/>
            </a:endParaRPr>
          </a:p>
        </p:txBody>
      </p:sp>
      <p:sp>
        <p:nvSpPr>
          <p:cNvPr id="17" name="TextBox 16">
            <a:extLst>
              <a:ext uri="{FF2B5EF4-FFF2-40B4-BE49-F238E27FC236}">
                <a16:creationId xmlns:a16="http://schemas.microsoft.com/office/drawing/2014/main" id="{7AD5F80B-904F-488A-A8DB-DB0FDA05682F}"/>
              </a:ext>
            </a:extLst>
          </p:cNvPr>
          <p:cNvSpPr txBox="1"/>
          <p:nvPr/>
        </p:nvSpPr>
        <p:spPr>
          <a:xfrm>
            <a:off x="265251" y="371561"/>
            <a:ext cx="7867754" cy="723275"/>
          </a:xfrm>
          <a:prstGeom prst="rect">
            <a:avLst/>
          </a:prstGeom>
          <a:noFill/>
          <a:ln w="0">
            <a:noFill/>
          </a:ln>
        </p:spPr>
        <p:txBody>
          <a:bodyPr wrap="square" lIns="91440" tIns="45720" rIns="91440" bIns="45720" anchor="t">
            <a:spAutoFit/>
          </a:bodyPr>
          <a:lstStyle/>
          <a:p>
            <a:pPr algn="ctr">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a:t>
            </a:r>
            <a:r>
              <a:rPr lang="en-US" sz="1400" b="1" baseline="0" dirty="0">
                <a:solidFill>
                  <a:schemeClr val="tx1">
                    <a:lumMod val="50000"/>
                    <a:lumOff val="50000"/>
                  </a:schemeClr>
                </a:solidFill>
                <a:latin typeface="Dosis-Book"/>
              </a:rPr>
              <a:t> 7</a:t>
            </a:r>
            <a:r>
              <a:rPr lang="en-US" sz="1400" b="1" dirty="0">
                <a:solidFill>
                  <a:schemeClr val="tx1">
                    <a:lumMod val="50000"/>
                    <a:lumOff val="50000"/>
                  </a:schemeClr>
                </a:solidFill>
                <a:latin typeface="Dosis-Book"/>
              </a:rPr>
              <a:t> </a:t>
            </a:r>
            <a:endParaRPr lang="en-US" sz="1400" b="1" baseline="0" dirty="0">
              <a:solidFill>
                <a:schemeClr val="tx1">
                  <a:lumMod val="50000"/>
                  <a:lumOff val="50000"/>
                </a:schemeClr>
              </a:solidFill>
              <a:latin typeface="Dosis-Book"/>
            </a:endParaRPr>
          </a:p>
          <a:p>
            <a:pPr algn="ctr">
              <a:defRPr sz="1600" b="0" i="0" u="none" strike="noStrike" kern="1200" cap="none" spc="50" normalizeH="0" baseline="0">
                <a:solidFill>
                  <a:prstClr val="black">
                    <a:lumMod val="65000"/>
                    <a:lumOff val="35000"/>
                  </a:prstClr>
                </a:solidFill>
                <a:latin typeface="+mj-lt"/>
                <a:ea typeface="+mj-ea"/>
                <a:cs typeface="+mj-cs"/>
              </a:defRPr>
            </a:pPr>
            <a:r>
              <a:rPr lang="pt-BR" b="1" dirty="0">
                <a:solidFill>
                  <a:schemeClr val="accent6">
                    <a:lumMod val="50000"/>
                  </a:schemeClr>
                </a:solidFill>
                <a:latin typeface="Dosis-Book"/>
              </a:rPr>
              <a:t>TOP 8 Setores de Maior Arrecadação de ISS em Niterói </a:t>
            </a:r>
          </a:p>
          <a:p>
            <a:pPr algn="ctr">
              <a:defRPr sz="1600" b="0" i="0" u="none" strike="noStrike" kern="1200" cap="none" spc="50" normalizeH="0" baseline="0">
                <a:solidFill>
                  <a:prstClr val="black">
                    <a:lumMod val="65000"/>
                    <a:lumOff val="35000"/>
                  </a:prstClr>
                </a:solidFill>
                <a:latin typeface="+mj-lt"/>
                <a:ea typeface="+mj-ea"/>
                <a:cs typeface="+mj-cs"/>
              </a:defRPr>
            </a:pPr>
            <a:r>
              <a:rPr lang="pt-BR" sz="1100" dirty="0">
                <a:solidFill>
                  <a:schemeClr val="tx1">
                    <a:lumMod val="50000"/>
                    <a:lumOff val="50000"/>
                  </a:schemeClr>
                </a:solidFill>
                <a:latin typeface="Dosis-Book"/>
              </a:rPr>
              <a:t>Consolidado do 1º Trimestre de 2024 | Setores com  maior arrecadação</a:t>
            </a:r>
          </a:p>
        </p:txBody>
      </p:sp>
      <p:sp>
        <p:nvSpPr>
          <p:cNvPr id="37" name="TextBox 36">
            <a:extLst>
              <a:ext uri="{FF2B5EF4-FFF2-40B4-BE49-F238E27FC236}">
                <a16:creationId xmlns:a16="http://schemas.microsoft.com/office/drawing/2014/main" id="{AB0323AC-92C3-4E50-AF5E-0EDFAD1920BC}"/>
              </a:ext>
            </a:extLst>
          </p:cNvPr>
          <p:cNvSpPr txBox="1"/>
          <p:nvPr/>
        </p:nvSpPr>
        <p:spPr>
          <a:xfrm>
            <a:off x="171459" y="5760883"/>
            <a:ext cx="8047254" cy="584775"/>
          </a:xfrm>
          <a:prstGeom prst="rect">
            <a:avLst/>
          </a:prstGeom>
          <a:noFill/>
        </p:spPr>
        <p:txBody>
          <a:bodyPr wrap="square" lIns="91440" tIns="45720" rIns="91440" bIns="45720" anchor="t">
            <a:spAutoFit/>
          </a:bodyPr>
          <a:lstStyle/>
          <a:p>
            <a:r>
              <a:rPr lang="pt-BR" sz="800" dirty="0">
                <a:solidFill>
                  <a:schemeClr val="tx1">
                    <a:lumMod val="50000"/>
                    <a:lumOff val="50000"/>
                  </a:schemeClr>
                </a:solidFill>
                <a:latin typeface="Dosis-Book"/>
                <a:cs typeface="Segoe UI"/>
              </a:rPr>
              <a:t>* Naval / Óleo &amp; Gás corresponde à combinação de "Atividades de apoio à extração de minerais" com "Fabricação de produtos de borracha e de material plástico”;</a:t>
            </a:r>
            <a:endParaRPr lang="pt-PT" sz="2000" dirty="0"/>
          </a:p>
          <a:p>
            <a:r>
              <a:rPr lang="pt-BR" sz="800" dirty="0">
                <a:solidFill>
                  <a:schemeClr val="tx1">
                    <a:lumMod val="50000"/>
                    <a:lumOff val="50000"/>
                  </a:schemeClr>
                </a:solidFill>
                <a:latin typeface="Dosis-Book"/>
                <a:cs typeface="Segoe UI"/>
              </a:rPr>
              <a:t>** Regime de Caixa;</a:t>
            </a:r>
            <a:endParaRPr lang="pt-BR" sz="800" dirty="0">
              <a:solidFill>
                <a:schemeClr val="tx1">
                  <a:lumMod val="50000"/>
                  <a:lumOff val="50000"/>
                </a:schemeClr>
              </a:solidFill>
              <a:cs typeface="Calibri"/>
            </a:endParaRPr>
          </a:p>
          <a:p>
            <a:r>
              <a:rPr lang="pt-BR" sz="800" dirty="0">
                <a:solidFill>
                  <a:schemeClr val="tx1">
                    <a:lumMod val="50000"/>
                    <a:lumOff val="50000"/>
                  </a:schemeClr>
                </a:solidFill>
                <a:latin typeface="Dosis-Book"/>
                <a:cs typeface="Segoe UI"/>
              </a:rPr>
              <a:t>*** Valores nominais.</a:t>
            </a:r>
          </a:p>
          <a:p>
            <a:endParaRPr lang="pt-BR" sz="800" dirty="0">
              <a:solidFill>
                <a:schemeClr val="tx1">
                  <a:lumMod val="50000"/>
                  <a:lumOff val="50000"/>
                </a:schemeClr>
              </a:solidFill>
              <a:latin typeface="Dosis-Book"/>
            </a:endParaRPr>
          </a:p>
        </p:txBody>
      </p:sp>
      <p:graphicFrame>
        <p:nvGraphicFramePr>
          <p:cNvPr id="14" name="Gráfico 13">
            <a:extLst>
              <a:ext uri="{FF2B5EF4-FFF2-40B4-BE49-F238E27FC236}">
                <a16:creationId xmlns:a16="http://schemas.microsoft.com/office/drawing/2014/main" id="{36E21F7F-D936-5635-32B4-89A3BF5E6B65}"/>
              </a:ext>
            </a:extLst>
          </p:cNvPr>
          <p:cNvGraphicFramePr>
            <a:graphicFrameLocks/>
          </p:cNvGraphicFramePr>
          <p:nvPr>
            <p:extLst>
              <p:ext uri="{D42A27DB-BD31-4B8C-83A1-F6EECF244321}">
                <p14:modId xmlns:p14="http://schemas.microsoft.com/office/powerpoint/2010/main" val="1064824530"/>
              </p:ext>
            </p:extLst>
          </p:nvPr>
        </p:nvGraphicFramePr>
        <p:xfrm>
          <a:off x="171459" y="1401288"/>
          <a:ext cx="7844385" cy="4191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136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17</a:t>
            </a:r>
          </a:p>
        </p:txBody>
      </p:sp>
      <p:sp>
        <p:nvSpPr>
          <p:cNvPr id="12" name="Retângulo 11">
            <a:extLst>
              <a:ext uri="{FF2B5EF4-FFF2-40B4-BE49-F238E27FC236}">
                <a16:creationId xmlns:a16="http://schemas.microsoft.com/office/drawing/2014/main" id="{A8DF9263-3C37-45FD-82BF-5A84B685C6F4}"/>
              </a:ext>
            </a:extLst>
          </p:cNvPr>
          <p:cNvSpPr/>
          <p:nvPr/>
        </p:nvSpPr>
        <p:spPr>
          <a:xfrm>
            <a:off x="102759" y="132413"/>
            <a:ext cx="7991475" cy="68788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solidFill>
                <a:schemeClr val="tx1"/>
              </a:solidFill>
            </a:endParaRPr>
          </a:p>
        </p:txBody>
      </p:sp>
      <p:sp>
        <p:nvSpPr>
          <p:cNvPr id="11" name="CaixaDeTexto 10">
            <a:extLst>
              <a:ext uri="{FF2B5EF4-FFF2-40B4-BE49-F238E27FC236}">
                <a16:creationId xmlns:a16="http://schemas.microsoft.com/office/drawing/2014/main" id="{66FF5006-2A20-431C-8C9E-E3C613595AB7}"/>
              </a:ext>
            </a:extLst>
          </p:cNvPr>
          <p:cNvSpPr txBox="1"/>
          <p:nvPr/>
        </p:nvSpPr>
        <p:spPr>
          <a:xfrm>
            <a:off x="0" y="476353"/>
            <a:ext cx="12206990" cy="792525"/>
          </a:xfrm>
          <a:prstGeom prst="rect">
            <a:avLst/>
          </a:prstGeom>
          <a:noFill/>
          <a:ln w="57150">
            <a:noFill/>
          </a:ln>
        </p:spPr>
        <p:txBody>
          <a:bodyPr wrap="square" lIns="91440" tIns="45720" rIns="91440" bIns="45720" anchor="t">
            <a:spAutoFit/>
          </a:bodyPr>
          <a:lstStyle/>
          <a:p>
            <a:pPr algn="ctr">
              <a:lnSpc>
                <a:spcPct val="115000"/>
              </a:lnSpc>
              <a:spcAft>
                <a:spcPts val="0"/>
              </a:spcAft>
            </a:pPr>
            <a:r>
              <a:rPr lang="pt-BR" sz="1400" b="1" dirty="0">
                <a:solidFill>
                  <a:schemeClr val="tx1">
                    <a:lumMod val="50000"/>
                    <a:lumOff val="50000"/>
                  </a:schemeClr>
                </a:solidFill>
                <a:latin typeface="Dosis-Book"/>
                <a:ea typeface="Times New Roman" panose="02020603050405020304" pitchFamily="18" charset="0"/>
                <a:cs typeface="Calibri" panose="020F0502020204030204" pitchFamily="34" charset="0"/>
              </a:rPr>
              <a:t>TABELA 2</a:t>
            </a:r>
          </a:p>
          <a:p>
            <a:pPr algn="ctr">
              <a:lnSpc>
                <a:spcPct val="115000"/>
              </a:lnSpc>
              <a:spcAft>
                <a:spcPts val="0"/>
              </a:spcAft>
            </a:pPr>
            <a:r>
              <a:rPr lang="pt-BR" sz="1600" b="1" dirty="0">
                <a:solidFill>
                  <a:schemeClr val="accent6">
                    <a:lumMod val="50000"/>
                  </a:schemeClr>
                </a:solidFill>
                <a:latin typeface="Dosis-Book"/>
                <a:ea typeface="Times New Roman" panose="02020603050405020304" pitchFamily="18" charset="0"/>
                <a:cs typeface="Calibri" panose="020F0502020204030204" pitchFamily="34" charset="0"/>
              </a:rPr>
              <a:t>Top 15 - Arrecadação ISS em Niterói por Setor </a:t>
            </a:r>
            <a:endParaRPr lang="pt-BR" sz="1600" b="1" dirty="0">
              <a:solidFill>
                <a:schemeClr val="accent6">
                  <a:lumMod val="50000"/>
                </a:schemeClr>
              </a:solidFill>
              <a:latin typeface="Dosis-Book"/>
              <a:ea typeface="Calibri" panose="020F0502020204030204" pitchFamily="34" charset="0"/>
              <a:cs typeface="Times New Roman" panose="02020603050405020304" pitchFamily="18" charset="0"/>
            </a:endParaRPr>
          </a:p>
          <a:p>
            <a:pPr algn="ctr"/>
            <a:r>
              <a:rPr lang="pt-BR" sz="1100" dirty="0">
                <a:solidFill>
                  <a:schemeClr val="tx1">
                    <a:lumMod val="50000"/>
                    <a:lumOff val="50000"/>
                  </a:schemeClr>
                </a:solidFill>
                <a:latin typeface="Dosis-Book"/>
                <a:ea typeface="Times New Roman" panose="02020603050405020304" pitchFamily="18" charset="0"/>
              </a:rPr>
              <a:t>Consolidado 4</a:t>
            </a:r>
            <a:r>
              <a:rPr lang="pt-BR" sz="1100" dirty="0">
                <a:solidFill>
                  <a:schemeClr val="tx1">
                    <a:lumMod val="50000"/>
                    <a:lumOff val="50000"/>
                  </a:schemeClr>
                </a:solidFill>
                <a:latin typeface="Dosis-Book"/>
              </a:rPr>
              <a:t>º Trimestre</a:t>
            </a:r>
            <a:r>
              <a:rPr lang="pt-BR" sz="1100" dirty="0">
                <a:solidFill>
                  <a:schemeClr val="tx1">
                    <a:lumMod val="50000"/>
                    <a:lumOff val="50000"/>
                  </a:schemeClr>
                </a:solidFill>
                <a:latin typeface="Dosis-Book"/>
                <a:ea typeface="Times New Roman" panose="02020603050405020304" pitchFamily="18" charset="0"/>
              </a:rPr>
              <a:t> 2022– 2023 - 2024 | Setores com  maior arrecadação</a:t>
            </a:r>
            <a:endParaRPr lang="pt-BR" sz="1100" dirty="0">
              <a:solidFill>
                <a:schemeClr val="tx1">
                  <a:lumMod val="50000"/>
                  <a:lumOff val="50000"/>
                </a:schemeClr>
              </a:solidFill>
              <a:latin typeface="Dosis-Book"/>
            </a:endParaRPr>
          </a:p>
        </p:txBody>
      </p:sp>
      <p:sp>
        <p:nvSpPr>
          <p:cNvPr id="43" name="TextBox 36">
            <a:extLst>
              <a:ext uri="{FF2B5EF4-FFF2-40B4-BE49-F238E27FC236}">
                <a16:creationId xmlns:a16="http://schemas.microsoft.com/office/drawing/2014/main" id="{13BC97E6-414B-62B3-1EC6-06A74DBD7364}"/>
              </a:ext>
            </a:extLst>
          </p:cNvPr>
          <p:cNvSpPr txBox="1"/>
          <p:nvPr/>
        </p:nvSpPr>
        <p:spPr>
          <a:xfrm>
            <a:off x="102759" y="5221025"/>
            <a:ext cx="8221772" cy="461665"/>
          </a:xfrm>
          <a:prstGeom prst="rect">
            <a:avLst/>
          </a:prstGeom>
          <a:noFill/>
        </p:spPr>
        <p:txBody>
          <a:bodyPr wrap="square" lIns="91440" tIns="45720" rIns="91440" bIns="45720" anchor="t">
            <a:spAutoFit/>
          </a:bodyPr>
          <a:lstStyle>
            <a:defPPr>
              <a:defRPr lang="pt-BR"/>
            </a:defPPr>
            <a:lvl1pPr>
              <a:defRPr sz="800">
                <a:solidFill>
                  <a:schemeClr val="tx1">
                    <a:lumMod val="50000"/>
                    <a:lumOff val="50000"/>
                  </a:schemeClr>
                </a:solidFill>
                <a:latin typeface="Dosis-Book"/>
                <a:cs typeface="Segoe UI"/>
              </a:defRPr>
            </a:lvl1pPr>
          </a:lstStyle>
          <a:p>
            <a:r>
              <a:rPr lang="pt-BR" dirty="0"/>
              <a:t>*Naval / Óleo &amp; Gás corresponde à combinação de "Atividades de apoio à extração de minerais" com "Fabricação de produtos de borracha e de material plástico". </a:t>
            </a:r>
            <a:br>
              <a:rPr lang="pt-BR" dirty="0"/>
            </a:br>
            <a:r>
              <a:rPr lang="pt-BR" dirty="0"/>
              <a:t>**Regime de Caixa</a:t>
            </a:r>
          </a:p>
          <a:p>
            <a:r>
              <a:rPr lang="pt-BR" dirty="0"/>
              <a:t>***Valores nominais</a:t>
            </a:r>
          </a:p>
        </p:txBody>
      </p:sp>
      <p:graphicFrame>
        <p:nvGraphicFramePr>
          <p:cNvPr id="4" name="Objeto 3"/>
          <p:cNvGraphicFramePr>
            <a:graphicFrameLocks noChangeAspect="1"/>
          </p:cNvGraphicFramePr>
          <p:nvPr>
            <p:extLst>
              <p:ext uri="{D42A27DB-BD31-4B8C-83A1-F6EECF244321}">
                <p14:modId xmlns:p14="http://schemas.microsoft.com/office/powerpoint/2010/main" val="4114375382"/>
              </p:ext>
            </p:extLst>
          </p:nvPr>
        </p:nvGraphicFramePr>
        <p:xfrm>
          <a:off x="166395" y="2042557"/>
          <a:ext cx="11874200" cy="2956955"/>
        </p:xfrm>
        <a:graphic>
          <a:graphicData uri="http://schemas.openxmlformats.org/presentationml/2006/ole">
            <mc:AlternateContent xmlns:mc="http://schemas.openxmlformats.org/markup-compatibility/2006">
              <mc:Choice xmlns:v="urn:schemas-microsoft-com:vml" Requires="v">
                <p:oleObj name="Planilha" r:id="rId2" imgW="12887355" imgH="3209808" progId="Excel.Sheet.12">
                  <p:embed/>
                </p:oleObj>
              </mc:Choice>
              <mc:Fallback>
                <p:oleObj name="Planilha" r:id="rId2" imgW="12887355" imgH="3209808" progId="Excel.Sheet.12">
                  <p:embed/>
                  <p:pic>
                    <p:nvPicPr>
                      <p:cNvPr id="4" name="Objeto 3"/>
                      <p:cNvPicPr/>
                      <p:nvPr/>
                    </p:nvPicPr>
                    <p:blipFill>
                      <a:blip r:embed="rId3"/>
                      <a:stretch>
                        <a:fillRect/>
                      </a:stretch>
                    </p:blipFill>
                    <p:spPr>
                      <a:xfrm>
                        <a:off x="166395" y="2042557"/>
                        <a:ext cx="11874200" cy="2956955"/>
                      </a:xfrm>
                      <a:prstGeom prst="rect">
                        <a:avLst/>
                      </a:prstGeom>
                    </p:spPr>
                  </p:pic>
                </p:oleObj>
              </mc:Fallback>
            </mc:AlternateContent>
          </a:graphicData>
        </a:graphic>
      </p:graphicFrame>
    </p:spTree>
    <p:extLst>
      <p:ext uri="{BB962C8B-B14F-4D97-AF65-F5344CB8AC3E}">
        <p14:creationId xmlns:p14="http://schemas.microsoft.com/office/powerpoint/2010/main" val="44552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
            <a:extLst>
              <a:ext uri="{FF2B5EF4-FFF2-40B4-BE49-F238E27FC236}">
                <a16:creationId xmlns:a16="http://schemas.microsoft.com/office/drawing/2014/main" id="{27D1F861-2E19-423F-9A57-A039ED53AE26}"/>
              </a:ext>
            </a:extLst>
          </p:cNvPr>
          <p:cNvSpPr/>
          <p:nvPr/>
        </p:nvSpPr>
        <p:spPr>
          <a:xfrm>
            <a:off x="6321200" y="1"/>
            <a:ext cx="5652288" cy="3086129"/>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dirty="0"/>
          </a:p>
        </p:txBody>
      </p:sp>
      <p:sp>
        <p:nvSpPr>
          <p:cNvPr id="21" name="Retângulo 1">
            <a:extLst>
              <a:ext uri="{FF2B5EF4-FFF2-40B4-BE49-F238E27FC236}">
                <a16:creationId xmlns:a16="http://schemas.microsoft.com/office/drawing/2014/main" id="{AB5A84BB-4DF6-4943-BCC8-665A0383564B}"/>
              </a:ext>
            </a:extLst>
          </p:cNvPr>
          <p:cNvSpPr/>
          <p:nvPr/>
        </p:nvSpPr>
        <p:spPr>
          <a:xfrm>
            <a:off x="0" y="1"/>
            <a:ext cx="5820989" cy="6858000"/>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08663" y="6438044"/>
            <a:ext cx="529651" cy="461665"/>
          </a:xfrm>
          <a:prstGeom prst="rect">
            <a:avLst/>
          </a:prstGeom>
          <a:noFill/>
        </p:spPr>
        <p:txBody>
          <a:bodyPr wrap="square" rtlCol="0">
            <a:spAutoFit/>
          </a:bodyPr>
          <a:lstStyle/>
          <a:p>
            <a:r>
              <a:rPr lang="pt-BR" sz="2400" b="1">
                <a:solidFill>
                  <a:schemeClr val="bg1"/>
                </a:solidFill>
              </a:rPr>
              <a:t>18</a:t>
            </a:r>
          </a:p>
        </p:txBody>
      </p:sp>
      <p:sp>
        <p:nvSpPr>
          <p:cNvPr id="19" name="TextBox 36">
            <a:extLst>
              <a:ext uri="{FF2B5EF4-FFF2-40B4-BE49-F238E27FC236}">
                <a16:creationId xmlns:a16="http://schemas.microsoft.com/office/drawing/2014/main" id="{378DC686-C1C9-441C-BF66-2D42403D3783}"/>
              </a:ext>
            </a:extLst>
          </p:cNvPr>
          <p:cNvSpPr txBox="1"/>
          <p:nvPr/>
        </p:nvSpPr>
        <p:spPr>
          <a:xfrm>
            <a:off x="19735" y="263609"/>
            <a:ext cx="5781518" cy="5878532"/>
          </a:xfrm>
          <a:prstGeom prst="rect">
            <a:avLst/>
          </a:prstGeom>
          <a:noFill/>
        </p:spPr>
        <p:txBody>
          <a:bodyPr wrap="square" lIns="91440" tIns="45720" rIns="91440" bIns="45720" anchor="t">
            <a:spAutoFit/>
          </a:bodyPr>
          <a:lstStyle/>
          <a:p>
            <a:pPr algn="just">
              <a:lnSpc>
                <a:spcPct val="150000"/>
              </a:lnSpc>
            </a:pPr>
            <a:r>
              <a:rPr lang="pt-BR" sz="1300" dirty="0">
                <a:latin typeface="Dosis-Book"/>
                <a:ea typeface="Calibri" panose="020F0502020204030204" pitchFamily="34" charset="0"/>
                <a:cs typeface="Times New Roman"/>
              </a:rPr>
              <a:t>A</a:t>
            </a:r>
            <a:r>
              <a:rPr lang="pt-BR" sz="1300" dirty="0">
                <a:effectLst/>
                <a:latin typeface="Dosis-Book"/>
                <a:ea typeface="Calibri" panose="020F0502020204030204" pitchFamily="34" charset="0"/>
                <a:cs typeface="Times New Roman"/>
              </a:rPr>
              <a:t> </a:t>
            </a:r>
            <a:r>
              <a:rPr lang="pt-BR" sz="1300" b="1" dirty="0">
                <a:effectLst/>
                <a:latin typeface="Dosis-Book"/>
                <a:ea typeface="Calibri" panose="020F0502020204030204" pitchFamily="34" charset="0"/>
                <a:cs typeface="Times New Roman"/>
              </a:rPr>
              <a:t>Tabela 2</a:t>
            </a:r>
            <a:r>
              <a:rPr lang="pt-BR" sz="1300" dirty="0">
                <a:latin typeface="Dosis-Book"/>
                <a:ea typeface="Calibri" panose="020F0502020204030204" pitchFamily="34" charset="0"/>
                <a:cs typeface="Times New Roman"/>
              </a:rPr>
              <a:t> apresenta</a:t>
            </a:r>
            <a:r>
              <a:rPr lang="pt-BR" sz="1300" dirty="0">
                <a:effectLst/>
                <a:latin typeface="Dosis-Book"/>
                <a:ea typeface="Calibri" panose="020F0502020204030204" pitchFamily="34" charset="0"/>
                <a:cs typeface="Times New Roman"/>
              </a:rPr>
              <a:t> os </a:t>
            </a:r>
            <a:r>
              <a:rPr lang="pt-BR" sz="1300" dirty="0">
                <a:latin typeface="Dosis-Book"/>
                <a:ea typeface="Calibri" panose="020F0502020204030204" pitchFamily="34" charset="0"/>
                <a:cs typeface="Times New Roman"/>
              </a:rPr>
              <a:t>quinze</a:t>
            </a:r>
            <a:r>
              <a:rPr lang="pt-BR" sz="1300" dirty="0">
                <a:effectLst/>
                <a:latin typeface="Dosis-Book"/>
                <a:ea typeface="Calibri" panose="020F0502020204030204" pitchFamily="34" charset="0"/>
                <a:cs typeface="Times New Roman"/>
              </a:rPr>
              <a:t> setores que mais</a:t>
            </a:r>
            <a:r>
              <a:rPr lang="pt-BR" sz="1300" dirty="0">
                <a:latin typeface="Dosis-Book"/>
                <a:ea typeface="Calibri" panose="020F0502020204030204" pitchFamily="34" charset="0"/>
                <a:cs typeface="Times New Roman"/>
              </a:rPr>
              <a:t> </a:t>
            </a:r>
            <a:r>
              <a:rPr lang="pt-BR" sz="1300" dirty="0">
                <a:effectLst/>
                <a:latin typeface="Dosis-Book"/>
                <a:ea typeface="Calibri" panose="020F0502020204030204" pitchFamily="34" charset="0"/>
                <a:cs typeface="Times New Roman"/>
              </a:rPr>
              <a:t>contribuíram para arrecadação de ISS em Niterói</a:t>
            </a:r>
            <a:r>
              <a:rPr lang="pt-BR" sz="1300" dirty="0">
                <a:latin typeface="Dosis-Book"/>
                <a:ea typeface="Calibri" panose="020F0502020204030204" pitchFamily="34" charset="0"/>
                <a:cs typeface="Times New Roman"/>
              </a:rPr>
              <a:t> </a:t>
            </a:r>
            <a:r>
              <a:rPr lang="pt-BR" sz="1300" dirty="0">
                <a:effectLst/>
                <a:latin typeface="Dosis-Book"/>
                <a:ea typeface="Calibri" panose="020F0502020204030204" pitchFamily="34" charset="0"/>
                <a:cs typeface="Times New Roman"/>
              </a:rPr>
              <a:t>no 1</a:t>
            </a:r>
            <a:r>
              <a:rPr lang="pt-BR" sz="1300" dirty="0">
                <a:latin typeface="Dosis-Book"/>
                <a:ea typeface="Calibri" panose="020F0502020204030204" pitchFamily="34" charset="0"/>
                <a:cs typeface="Times New Roman"/>
              </a:rPr>
              <a:t>º trimestre/</a:t>
            </a:r>
            <a:r>
              <a:rPr lang="pt-BR" sz="1300" dirty="0">
                <a:effectLst/>
                <a:latin typeface="Dosis-Book"/>
                <a:ea typeface="Calibri" panose="020F0502020204030204" pitchFamily="34" charset="0"/>
                <a:cs typeface="Times New Roman"/>
              </a:rPr>
              <a:t>2024. Para fins de análise, cotejamos com os valores recolhidos no mesmo período de 2022 e 2023.</a:t>
            </a:r>
          </a:p>
          <a:p>
            <a:pPr algn="just">
              <a:lnSpc>
                <a:spcPct val="150000"/>
              </a:lnSpc>
              <a:spcAft>
                <a:spcPts val="1000"/>
              </a:spcAft>
            </a:pPr>
            <a:r>
              <a:rPr lang="pt-BR" sz="1300" dirty="0">
                <a:effectLst/>
                <a:latin typeface="Dosis-Book"/>
                <a:ea typeface="Calibri" panose="020F0502020204030204" pitchFamily="34" charset="0"/>
                <a:cs typeface="Times New Roman"/>
              </a:rPr>
              <a:t>Ao confrontar 2023 </a:t>
            </a:r>
            <a:r>
              <a:rPr lang="pt-BR" sz="1300" dirty="0">
                <a:latin typeface="Dosis-Book"/>
                <a:ea typeface="Calibri" panose="020F0502020204030204" pitchFamily="34" charset="0"/>
                <a:cs typeface="Times New Roman"/>
              </a:rPr>
              <a:t>e 2024, constata-se que apenas dois dos quinze grupos tiveram variação negativa. O setor ‘Obras de infraestrutura’ foi o que apresentou a maior queda (-45,8%) do período. </a:t>
            </a:r>
          </a:p>
          <a:p>
            <a:pPr algn="just">
              <a:lnSpc>
                <a:spcPct val="150000"/>
              </a:lnSpc>
              <a:spcAft>
                <a:spcPts val="1000"/>
              </a:spcAft>
            </a:pPr>
            <a:r>
              <a:rPr lang="pt-BR" sz="1300" dirty="0">
                <a:latin typeface="Dosis-Book"/>
              </a:rPr>
              <a:t>‘Naval/Óleo &amp; Gás’</a:t>
            </a:r>
            <a:r>
              <a:rPr lang="pt-BR" sz="1300" dirty="0">
                <a:latin typeface="Dosis-Book"/>
                <a:cs typeface="Times New Roman"/>
              </a:rPr>
              <a:t> foi o setor com maior participação no caixa do Tesouro Municipal, obtendo a</a:t>
            </a:r>
            <a:r>
              <a:rPr lang="pt-BR" sz="1300" dirty="0">
                <a:latin typeface="Dosis-Book"/>
              </a:rPr>
              <a:t> a maior variação positiva (+115,8%). De acordo com o CNAE-IBGE 2.0, </a:t>
            </a:r>
            <a:r>
              <a:rPr lang="pt-BR" sz="1300" dirty="0">
                <a:solidFill>
                  <a:srgbClr val="000000"/>
                </a:solidFill>
                <a:latin typeface="Dosis-Book"/>
                <a:ea typeface="+mn-lt"/>
                <a:cs typeface="+mn-lt"/>
              </a:rPr>
              <a:t>esse setor </a:t>
            </a:r>
            <a:r>
              <a:rPr lang="pt-BR" sz="1300" dirty="0">
                <a:latin typeface="Dosis-Book"/>
              </a:rPr>
              <a:t>compreende as atividades de apoio à exploração de petróleo e gás natural, bem como indústria naval, com fabricação de material plástico e borracha. </a:t>
            </a:r>
          </a:p>
          <a:p>
            <a:pPr algn="just">
              <a:lnSpc>
                <a:spcPct val="150000"/>
              </a:lnSpc>
              <a:spcAft>
                <a:spcPts val="1000"/>
              </a:spcAft>
            </a:pPr>
            <a:r>
              <a:rPr lang="pt-BR" sz="1300" dirty="0">
                <a:latin typeface="Dosis-Book"/>
              </a:rPr>
              <a:t>Esse grupo apresentou volume médio diário de arrecadação de R$227,8 mil reais no 1º trimestre/2024; enquanto que, no mesmo período de 2023, foi de R$105,6 mil reais; e de 2022,  de R$ 96,9  mil reais.​</a:t>
            </a:r>
            <a:endParaRPr lang="pt-BR" sz="1300" dirty="0">
              <a:solidFill>
                <a:srgbClr val="333333"/>
              </a:solidFill>
              <a:latin typeface="Dosis-Book"/>
              <a:ea typeface="Calibri"/>
              <a:cs typeface="Calibri"/>
            </a:endParaRPr>
          </a:p>
          <a:p>
            <a:pPr algn="just">
              <a:lnSpc>
                <a:spcPct val="150000"/>
              </a:lnSpc>
              <a:spcAft>
                <a:spcPts val="1000"/>
              </a:spcAft>
            </a:pPr>
            <a:r>
              <a:rPr lang="pt-BR" sz="1300" dirty="0">
                <a:latin typeface="Dosis-Book"/>
              </a:rPr>
              <a:t>O grupo ‘Atividades de atenção à saúde humana’, que ocupa a segunda colocação do ranking, apresentou volume médio diário de arrecadação de R$216,1 mil reais no </a:t>
            </a:r>
            <a:r>
              <a:rPr lang="pt-BR" sz="1300" dirty="0">
                <a:latin typeface="Dosis-Book"/>
                <a:cs typeface="Times New Roman"/>
              </a:rPr>
              <a:t>1º</a:t>
            </a:r>
            <a:r>
              <a:rPr lang="pt-BR" sz="1300" dirty="0">
                <a:latin typeface="Dosis-Book"/>
                <a:ea typeface="Calibri" panose="020F0502020204030204" pitchFamily="34" charset="0"/>
                <a:cs typeface="Times New Roman"/>
              </a:rPr>
              <a:t> trimestre/</a:t>
            </a:r>
            <a:r>
              <a:rPr lang="pt-BR" sz="1300" dirty="0">
                <a:effectLst/>
                <a:latin typeface="Dosis-Book"/>
                <a:ea typeface="Calibri" panose="020F0502020204030204" pitchFamily="34" charset="0"/>
                <a:cs typeface="Times New Roman"/>
              </a:rPr>
              <a:t>2024;</a:t>
            </a:r>
            <a:r>
              <a:rPr lang="pt-BR" sz="1300" dirty="0">
                <a:latin typeface="Dosis-Book"/>
              </a:rPr>
              <a:t> enquanto que no</a:t>
            </a:r>
            <a:r>
              <a:rPr lang="pt-BR" sz="1300" dirty="0">
                <a:latin typeface="Dosis-Book"/>
                <a:ea typeface="Calibri" panose="020F0502020204030204" pitchFamily="34" charset="0"/>
                <a:cs typeface="Times New Roman"/>
              </a:rPr>
              <a:t> mesmo período de 2023 foi de R$196 mil reais; e em 2022, de R$ 232,1 mil reais.</a:t>
            </a:r>
            <a:endParaRPr lang="pt-BR" sz="1300" dirty="0">
              <a:latin typeface="Dosis-Book"/>
              <a:cs typeface="Calibri"/>
            </a:endParaRPr>
          </a:p>
        </p:txBody>
      </p:sp>
      <p:sp>
        <p:nvSpPr>
          <p:cNvPr id="18" name="TextBox 36">
            <a:extLst>
              <a:ext uri="{FF2B5EF4-FFF2-40B4-BE49-F238E27FC236}">
                <a16:creationId xmlns:a16="http://schemas.microsoft.com/office/drawing/2014/main" id="{F35B0D08-0560-48C8-A09B-883A4D22518C}"/>
              </a:ext>
            </a:extLst>
          </p:cNvPr>
          <p:cNvSpPr txBox="1"/>
          <p:nvPr/>
        </p:nvSpPr>
        <p:spPr>
          <a:xfrm>
            <a:off x="6321200" y="108057"/>
            <a:ext cx="5652288" cy="2870016"/>
          </a:xfrm>
          <a:prstGeom prst="rect">
            <a:avLst/>
          </a:prstGeom>
          <a:noFill/>
        </p:spPr>
        <p:txBody>
          <a:bodyPr wrap="square" lIns="91440" tIns="45720" rIns="91440" bIns="45720" anchor="t">
            <a:spAutoFit/>
          </a:bodyPr>
          <a:lstStyle/>
          <a:p>
            <a:pPr algn="just">
              <a:lnSpc>
                <a:spcPct val="150000"/>
              </a:lnSpc>
              <a:spcBef>
                <a:spcPts val="600"/>
              </a:spcBef>
            </a:pPr>
            <a:r>
              <a:rPr lang="pt-BR" sz="1300" dirty="0">
                <a:latin typeface="Dosis-Book"/>
              </a:rPr>
              <a:t>Nessa mesma linha, ao cotejar 2022 e 2024, verifica-se que cinco grupos tiveram variação negativa: ‘Atividades de Atenção à saúde humana’ (-6,90%), ‘Armazenamento e atividades auxiliares dos transportes’ (-15,94%), ‘Outras atividades profissionais, científicas e técnicas’ (-34,66%), ‘Seguros, resseguros, previdência complementar e planos de saúde” (-30,03%) e ‘Transporte terrestre’ (-15,49%). </a:t>
            </a:r>
          </a:p>
          <a:p>
            <a:pPr algn="just">
              <a:lnSpc>
                <a:spcPct val="150000"/>
              </a:lnSpc>
              <a:spcBef>
                <a:spcPts val="600"/>
              </a:spcBef>
            </a:pPr>
            <a:r>
              <a:rPr lang="pt-BR" sz="1300" dirty="0">
                <a:latin typeface="Dosis-Book"/>
              </a:rPr>
              <a:t>Os outros dez grupos apresentaram oscilação positiva no período, com destaque para grupo ‘Naval/Óleo &amp; Gás’, que ostentou um incremento nos recolhimentos obtidos pelo Município de +135,1%.</a:t>
            </a:r>
          </a:p>
        </p:txBody>
      </p:sp>
      <p:sp>
        <p:nvSpPr>
          <p:cNvPr id="11" name="TextBox 10">
            <a:extLst>
              <a:ext uri="{FF2B5EF4-FFF2-40B4-BE49-F238E27FC236}">
                <a16:creationId xmlns:a16="http://schemas.microsoft.com/office/drawing/2014/main" id="{C7C657F6-1C9F-44CC-BA81-633B7AFC7970}"/>
              </a:ext>
            </a:extLst>
          </p:cNvPr>
          <p:cNvSpPr txBox="1"/>
          <p:nvPr/>
        </p:nvSpPr>
        <p:spPr>
          <a:xfrm>
            <a:off x="6321200" y="3114057"/>
            <a:ext cx="5553508" cy="3554819"/>
          </a:xfrm>
          <a:prstGeom prst="rect">
            <a:avLst/>
          </a:prstGeom>
          <a:noFill/>
        </p:spPr>
        <p:txBody>
          <a:bodyPr wrap="square" lIns="91440" tIns="45720" rIns="91440" bIns="45720" anchor="t">
            <a:spAutoFit/>
          </a:bodyPr>
          <a:lstStyle/>
          <a:p>
            <a:pPr algn="just">
              <a:lnSpc>
                <a:spcPct val="150000"/>
              </a:lnSpc>
            </a:pPr>
            <a:r>
              <a:rPr lang="pt-BR" sz="1000" dirty="0">
                <a:solidFill>
                  <a:schemeClr val="bg2">
                    <a:lumMod val="50000"/>
                  </a:schemeClr>
                </a:solidFill>
                <a:latin typeface="Dosis"/>
                <a:cs typeface="Times New Roman"/>
              </a:rPr>
              <a:t>NOTAS EXPLICATIVAS:</a:t>
            </a:r>
          </a:p>
          <a:p>
            <a:pPr marL="457200" indent="-457200" algn="just">
              <a:lnSpc>
                <a:spcPct val="150000"/>
              </a:lnSpc>
              <a:buFont typeface="+mj-lt"/>
              <a:buAutoNum type="arabicPeriod"/>
            </a:pPr>
            <a:r>
              <a:rPr lang="pt-BR" sz="1000" u="sng" dirty="0">
                <a:solidFill>
                  <a:schemeClr val="bg2">
                    <a:lumMod val="50000"/>
                  </a:schemeClr>
                </a:solidFill>
                <a:latin typeface="Dosis"/>
                <a:cs typeface="Times New Roman"/>
              </a:rPr>
              <a:t>Outras atividades profissionais, científicas e técnicas</a:t>
            </a:r>
            <a:r>
              <a:rPr lang="pt-BR" sz="1000" dirty="0">
                <a:solidFill>
                  <a:schemeClr val="bg2">
                    <a:lumMod val="50000"/>
                  </a:schemeClr>
                </a:solidFill>
                <a:latin typeface="Dosis"/>
                <a:cs typeface="Times New Roman"/>
              </a:rPr>
              <a:t>: design, tradução, decoração de interiores, intermediação de serviços (com destaque agenciamento de embarcações) e corretagem.</a:t>
            </a:r>
          </a:p>
          <a:p>
            <a:pPr marL="457200" indent="-457200" algn="just">
              <a:lnSpc>
                <a:spcPct val="150000"/>
              </a:lnSpc>
              <a:buAutoNum type="arabicPeriod"/>
            </a:pPr>
            <a:r>
              <a:rPr lang="pt-BR" sz="1000" u="sng" dirty="0">
                <a:solidFill>
                  <a:schemeClr val="bg2">
                    <a:lumMod val="50000"/>
                  </a:schemeClr>
                </a:solidFill>
                <a:latin typeface="Dosis"/>
                <a:cs typeface="Times New Roman"/>
              </a:rPr>
              <a:t>Atividades de prestação de serviços de informação</a:t>
            </a:r>
            <a:r>
              <a:rPr lang="pt-BR" sz="1000" dirty="0">
                <a:solidFill>
                  <a:schemeClr val="bg2">
                    <a:lumMod val="50000"/>
                  </a:schemeClr>
                </a:solidFill>
                <a:latin typeface="Dosis"/>
                <a:cs typeface="Times New Roman"/>
              </a:rPr>
              <a:t>: serviços TI, informática, internet e provedores. </a:t>
            </a:r>
          </a:p>
          <a:p>
            <a:pPr marL="457200" indent="-457200" algn="just">
              <a:lnSpc>
                <a:spcPct val="150000"/>
              </a:lnSpc>
              <a:buFontTx/>
              <a:buAutoNum type="arabicPeriod"/>
            </a:pPr>
            <a:r>
              <a:rPr lang="pt-BR" sz="1000" u="sng" dirty="0">
                <a:solidFill>
                  <a:schemeClr val="bg2">
                    <a:lumMod val="50000"/>
                  </a:schemeClr>
                </a:solidFill>
                <a:latin typeface="Dosis"/>
                <a:cs typeface="Times New Roman"/>
              </a:rPr>
              <a:t>Atividades de atenção à saúde humana</a:t>
            </a:r>
            <a:r>
              <a:rPr lang="pt-BR" sz="1000" dirty="0">
                <a:solidFill>
                  <a:schemeClr val="bg2">
                    <a:lumMod val="50000"/>
                  </a:schemeClr>
                </a:solidFill>
                <a:latin typeface="Dosis"/>
                <a:cs typeface="Times New Roman"/>
              </a:rPr>
              <a:t>: </a:t>
            </a:r>
            <a:r>
              <a:rPr lang="pt-BR" sz="1000" dirty="0">
                <a:solidFill>
                  <a:schemeClr val="bg2">
                    <a:lumMod val="50000"/>
                  </a:schemeClr>
                </a:solidFill>
              </a:rPr>
              <a:t>Serviços móveis de atendimento a urgências e de remoção de pacientes, atendimento hospitalar, atividades de atenção ambulatorial executadas por médicos e odontólogos, atividades de serviços de complementação diagnóstica e terapêutica, gestão à saúde. </a:t>
            </a:r>
            <a:endParaRPr lang="pt-BR" sz="1000" dirty="0">
              <a:solidFill>
                <a:schemeClr val="bg2">
                  <a:lumMod val="50000"/>
                </a:schemeClr>
              </a:solidFill>
              <a:latin typeface="Dosis"/>
              <a:cs typeface="Times New Roman"/>
            </a:endParaRPr>
          </a:p>
          <a:p>
            <a:pPr marL="457200" indent="-457200" algn="just">
              <a:lnSpc>
                <a:spcPct val="150000"/>
              </a:lnSpc>
              <a:buFont typeface="+mj-lt"/>
              <a:buAutoNum type="arabicPeriod"/>
            </a:pPr>
            <a:r>
              <a:rPr lang="pt-BR" sz="1000" u="sng" dirty="0">
                <a:solidFill>
                  <a:schemeClr val="bg2">
                    <a:lumMod val="50000"/>
                  </a:schemeClr>
                </a:solidFill>
                <a:latin typeface="Dosis"/>
                <a:cs typeface="Times New Roman"/>
              </a:rPr>
              <a:t>Naval/</a:t>
            </a:r>
            <a:r>
              <a:rPr lang="pt-BR" sz="1000" u="sng" dirty="0" err="1">
                <a:solidFill>
                  <a:schemeClr val="bg2">
                    <a:lumMod val="50000"/>
                  </a:schemeClr>
                </a:solidFill>
                <a:latin typeface="Dosis"/>
                <a:cs typeface="Times New Roman"/>
              </a:rPr>
              <a:t>Oléo</a:t>
            </a:r>
            <a:r>
              <a:rPr lang="pt-BR" sz="1000" u="sng" dirty="0">
                <a:solidFill>
                  <a:schemeClr val="bg2">
                    <a:lumMod val="50000"/>
                  </a:schemeClr>
                </a:solidFill>
                <a:latin typeface="Dosis"/>
                <a:cs typeface="Times New Roman"/>
              </a:rPr>
              <a:t> e Gás</a:t>
            </a:r>
            <a:r>
              <a:rPr lang="pt-BR" sz="1000" dirty="0">
                <a:solidFill>
                  <a:schemeClr val="bg2">
                    <a:lumMod val="50000"/>
                  </a:schemeClr>
                </a:solidFill>
                <a:latin typeface="Dosis"/>
                <a:cs typeface="Times New Roman"/>
              </a:rPr>
              <a:t>: contemplam neste grupo as atividade de “Fabricação de produtos de borracha e de material plástico” e “Atividades de apoio à extração de minerais”,  </a:t>
            </a:r>
          </a:p>
          <a:p>
            <a:pPr marL="457200" indent="-457200" algn="just">
              <a:lnSpc>
                <a:spcPct val="150000"/>
              </a:lnSpc>
              <a:buFont typeface="+mj-lt"/>
              <a:buAutoNum type="arabicPeriod"/>
            </a:pPr>
            <a:r>
              <a:rPr lang="pt-BR" sz="1000" dirty="0">
                <a:solidFill>
                  <a:schemeClr val="bg2">
                    <a:lumMod val="50000"/>
                  </a:schemeClr>
                </a:solidFill>
                <a:latin typeface="Dosis"/>
                <a:cs typeface="Times New Roman"/>
              </a:rPr>
              <a:t>CNAE/IBGE referente a “Naval / Óleo e Gás", vide:</a:t>
            </a:r>
            <a:r>
              <a:rPr lang="pt-BR" sz="1000" dirty="0">
                <a:solidFill>
                  <a:schemeClr val="bg2">
                    <a:lumMod val="50000"/>
                  </a:schemeClr>
                </a:solidFill>
                <a:ea typeface="Calibri"/>
                <a:cs typeface="Calibri"/>
              </a:rPr>
              <a:t> https://cnae.ibge.gov.br/?view=subclasse&amp;tipo=cnae&amp;versao=7&amp;subclasse=0910600&amp;chave=g%C3%A1s . </a:t>
            </a:r>
            <a:endParaRPr lang="pt-BR" sz="1000" dirty="0">
              <a:solidFill>
                <a:schemeClr val="bg2">
                  <a:lumMod val="50000"/>
                </a:schemeClr>
              </a:solidFill>
              <a:latin typeface="Dosis" pitchFamily="2" charset="77"/>
              <a:cs typeface="Times New Roman" panose="02020603050405020304" pitchFamily="18" charset="0"/>
            </a:endParaRPr>
          </a:p>
        </p:txBody>
      </p:sp>
    </p:spTree>
    <p:extLst>
      <p:ext uri="{BB962C8B-B14F-4D97-AF65-F5344CB8AC3E}">
        <p14:creationId xmlns:p14="http://schemas.microsoft.com/office/powerpoint/2010/main" val="197352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1"/>
            <a:ext cx="12192000" cy="6858000"/>
          </a:xfrm>
          <a:prstGeom prst="rect">
            <a:avLst/>
          </a:prstGeom>
          <a:gradFill flip="none" rotWithShape="1">
            <a:gsLst>
              <a:gs pos="0">
                <a:srgbClr val="3A7B51"/>
              </a:gs>
              <a:gs pos="50000">
                <a:srgbClr val="056435">
                  <a:shade val="67500"/>
                  <a:satMod val="115000"/>
                </a:srgbClr>
              </a:gs>
              <a:gs pos="100000">
                <a:srgbClr val="00542A"/>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pic>
        <p:nvPicPr>
          <p:cNvPr id="5" name="Imagem 4" descr="Padrão do plano de fundo&#10;&#10;Descrição gerada automaticamente">
            <a:extLst>
              <a:ext uri="{FF2B5EF4-FFF2-40B4-BE49-F238E27FC236}">
                <a16:creationId xmlns:a16="http://schemas.microsoft.com/office/drawing/2014/main" id="{FCC574C5-0C91-4C2A-B8AA-2677D435D7E6}"/>
              </a:ext>
            </a:extLst>
          </p:cNvPr>
          <p:cNvPicPr>
            <a:picLocks noChangeAspect="1"/>
          </p:cNvPicPr>
          <p:nvPr/>
        </p:nvPicPr>
        <p:blipFill>
          <a:blip r:embed="rId2">
            <a:alphaModFix amt="47000"/>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aixaDeTexto 8">
            <a:extLst>
              <a:ext uri="{FF2B5EF4-FFF2-40B4-BE49-F238E27FC236}">
                <a16:creationId xmlns:a16="http://schemas.microsoft.com/office/drawing/2014/main" id="{D769C873-C381-4244-A837-C3D6AA912804}"/>
              </a:ext>
            </a:extLst>
          </p:cNvPr>
          <p:cNvSpPr txBox="1"/>
          <p:nvPr/>
        </p:nvSpPr>
        <p:spPr>
          <a:xfrm>
            <a:off x="4436012" y="2229556"/>
            <a:ext cx="5931145" cy="1754326"/>
          </a:xfrm>
          <a:prstGeom prst="rect">
            <a:avLst/>
          </a:prstGeom>
          <a:noFill/>
        </p:spPr>
        <p:txBody>
          <a:bodyPr wrap="square" lIns="91440" tIns="45720" rIns="91440" bIns="45720" rtlCol="0" anchor="t">
            <a:spAutoFit/>
          </a:bodyPr>
          <a:lstStyle/>
          <a:p>
            <a:pPr algn="just"/>
            <a:r>
              <a:rPr lang="pt-BR" sz="3600" b="1">
                <a:solidFill>
                  <a:schemeClr val="bg1"/>
                </a:solidFill>
              </a:rPr>
              <a:t>COMPORTAMENTO </a:t>
            </a:r>
            <a:endParaRPr lang="pt-BR">
              <a:solidFill>
                <a:schemeClr val="bg1"/>
              </a:solidFill>
            </a:endParaRPr>
          </a:p>
          <a:p>
            <a:r>
              <a:rPr lang="pt-BR" sz="3600" b="1">
                <a:solidFill>
                  <a:schemeClr val="bg1"/>
                </a:solidFill>
              </a:rPr>
              <a:t>DO MOVIMENTO ECONÔMICO  POR BAIRRO</a:t>
            </a:r>
            <a:endParaRPr lang="pt-BR">
              <a:solidFill>
                <a:schemeClr val="bg1"/>
              </a:solidFill>
            </a:endParaRPr>
          </a:p>
        </p:txBody>
      </p:sp>
      <p:pic>
        <p:nvPicPr>
          <p:cNvPr id="3" name="Gráfico 2" descr="Labirinto com preenchimento sólido">
            <a:extLst>
              <a:ext uri="{FF2B5EF4-FFF2-40B4-BE49-F238E27FC236}">
                <a16:creationId xmlns:a16="http://schemas.microsoft.com/office/drawing/2014/main" id="{C7875EA2-651C-4522-884C-ACFA198AF3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3674" y="1488531"/>
            <a:ext cx="2972314" cy="2972314"/>
          </a:xfrm>
          <a:prstGeom prst="rect">
            <a:avLst/>
          </a:prstGeom>
        </p:spPr>
      </p:pic>
    </p:spTree>
    <p:extLst>
      <p:ext uri="{BB962C8B-B14F-4D97-AF65-F5344CB8AC3E}">
        <p14:creationId xmlns:p14="http://schemas.microsoft.com/office/powerpoint/2010/main" val="15076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411480"/>
            <a:ext cx="12192000" cy="960120"/>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205740" y="276670"/>
            <a:ext cx="11772900" cy="1221829"/>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3" y="568374"/>
            <a:ext cx="9043191" cy="646331"/>
          </a:xfrm>
          <a:prstGeom prst="rect">
            <a:avLst/>
          </a:prstGeom>
          <a:noFill/>
        </p:spPr>
        <p:txBody>
          <a:bodyPr wrap="square" rtlCol="0">
            <a:spAutoFit/>
          </a:bodyPr>
          <a:lstStyle/>
          <a:p>
            <a:r>
              <a:rPr lang="pt-BR" sz="3600" b="1">
                <a:solidFill>
                  <a:schemeClr val="bg1"/>
                </a:solidFill>
              </a:rPr>
              <a:t>APRESENTAÇÃO</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2</a:t>
            </a:r>
          </a:p>
        </p:txBody>
      </p:sp>
      <p:sp>
        <p:nvSpPr>
          <p:cNvPr id="17" name="TextBox 16">
            <a:extLst>
              <a:ext uri="{FF2B5EF4-FFF2-40B4-BE49-F238E27FC236}">
                <a16:creationId xmlns:a16="http://schemas.microsoft.com/office/drawing/2014/main" id="{F266A1E8-6D3C-4B10-948D-E9D7BEA64089}"/>
              </a:ext>
            </a:extLst>
          </p:cNvPr>
          <p:cNvSpPr txBox="1"/>
          <p:nvPr/>
        </p:nvSpPr>
        <p:spPr>
          <a:xfrm>
            <a:off x="650930" y="2544501"/>
            <a:ext cx="11011417" cy="3303468"/>
          </a:xfrm>
          <a:prstGeom prst="rect">
            <a:avLst/>
          </a:prstGeom>
          <a:noFill/>
        </p:spPr>
        <p:txBody>
          <a:bodyPr wrap="square" lIns="91440" tIns="45720" rIns="91440" bIns="45720" anchor="t">
            <a:spAutoFit/>
          </a:bodyPr>
          <a:lstStyle/>
          <a:p>
            <a:pPr algn="just">
              <a:lnSpc>
                <a:spcPct val="150000"/>
              </a:lnSpc>
              <a:spcAft>
                <a:spcPts val="1000"/>
              </a:spcAft>
            </a:pPr>
            <a:r>
              <a:rPr lang="pt-BR" sz="1600" dirty="0">
                <a:solidFill>
                  <a:srgbClr val="000000"/>
                </a:solidFill>
                <a:latin typeface="Dosis-Book"/>
                <a:ea typeface="Calibri"/>
                <a:cs typeface="Times New Roman"/>
              </a:rPr>
              <a:t>           </a:t>
            </a:r>
            <a:r>
              <a:rPr lang="pt-BR" sz="1600" dirty="0">
                <a:solidFill>
                  <a:srgbClr val="000000"/>
                </a:solidFill>
                <a:effectLst/>
                <a:latin typeface="Dosis-Book"/>
                <a:ea typeface="Calibri"/>
                <a:cs typeface="Times New Roman"/>
              </a:rPr>
              <a:t> edição número </a:t>
            </a:r>
            <a:r>
              <a:rPr lang="pt-BR" sz="1600" dirty="0">
                <a:solidFill>
                  <a:srgbClr val="000000"/>
                </a:solidFill>
                <a:latin typeface="Dosis-Book"/>
                <a:ea typeface="Calibri"/>
                <a:cs typeface="Times New Roman"/>
              </a:rPr>
              <a:t>13 </a:t>
            </a:r>
            <a:r>
              <a:rPr lang="pt-BR" sz="1600" dirty="0">
                <a:solidFill>
                  <a:srgbClr val="000000"/>
                </a:solidFill>
                <a:effectLst/>
                <a:latin typeface="Dosis-Book"/>
                <a:ea typeface="Calibri"/>
                <a:cs typeface="Times New Roman"/>
              </a:rPr>
              <a:t>do </a:t>
            </a:r>
            <a:r>
              <a:rPr lang="pt-BR" sz="1600" b="1" dirty="0">
                <a:solidFill>
                  <a:srgbClr val="000000"/>
                </a:solidFill>
                <a:effectLst/>
                <a:latin typeface="Dosis-Book"/>
                <a:ea typeface="Calibri"/>
                <a:cs typeface="Times New Roman"/>
              </a:rPr>
              <a:t>Boletim de Movimento Econômico</a:t>
            </a:r>
            <a:r>
              <a:rPr lang="pt-BR" sz="1600" dirty="0">
                <a:solidFill>
                  <a:srgbClr val="000000"/>
                </a:solidFill>
                <a:effectLst/>
                <a:latin typeface="Dosis-Book"/>
                <a:ea typeface="Calibri"/>
                <a:cs typeface="Times New Roman"/>
              </a:rPr>
              <a:t>, elaborado pela Secretaria Municipal de Fazenda de Niterói – SMF, traz dados relativos ao </a:t>
            </a:r>
            <a:r>
              <a:rPr lang="pt-BR" sz="1600" b="1" dirty="0">
                <a:solidFill>
                  <a:srgbClr val="000000"/>
                </a:solidFill>
                <a:latin typeface="Dosis-Book"/>
                <a:ea typeface="Calibri"/>
                <a:cs typeface="Times New Roman"/>
              </a:rPr>
              <a:t>1º trimestre de 2024</a:t>
            </a:r>
            <a:r>
              <a:rPr lang="pt-BR" sz="1600" dirty="0">
                <a:solidFill>
                  <a:srgbClr val="000000"/>
                </a:solidFill>
                <a:effectLst/>
                <a:latin typeface="Dosis-Book"/>
                <a:ea typeface="Calibri"/>
                <a:cs typeface="Times New Roman"/>
              </a:rPr>
              <a:t>. O trabalho, resultante de uma pesquisa econômica interna, apresenta de forma analítica os principais indicadores relativos à arrecadação do Imposto sobre Serviços de Qualquer Natureza – ISS e à emissão de Notas Fiscais do município, nos mais variados setores.</a:t>
            </a:r>
            <a:r>
              <a:rPr lang="pt-BR" sz="1600" dirty="0">
                <a:solidFill>
                  <a:srgbClr val="000000"/>
                </a:solidFill>
                <a:latin typeface="Dosis-Book"/>
                <a:ea typeface="Calibri"/>
                <a:cs typeface="Times New Roman"/>
              </a:rPr>
              <a:t> </a:t>
            </a:r>
            <a:endParaRPr lang="pt-BR" sz="1600">
              <a:solidFill>
                <a:srgbClr val="000000"/>
              </a:solidFill>
              <a:effectLst/>
              <a:latin typeface="Dosis-Book"/>
              <a:ea typeface="Calibri" panose="020F0502020204030204" pitchFamily="34" charset="0"/>
              <a:cs typeface="Times New Roman" panose="02020603050405020304" pitchFamily="18" charset="0"/>
            </a:endParaRPr>
          </a:p>
          <a:p>
            <a:pPr algn="just">
              <a:lnSpc>
                <a:spcPct val="150000"/>
              </a:lnSpc>
              <a:spcAft>
                <a:spcPts val="1000"/>
              </a:spcAft>
            </a:pPr>
            <a:r>
              <a:rPr lang="pt-BR" sz="1600" dirty="0">
                <a:solidFill>
                  <a:srgbClr val="000000"/>
                </a:solidFill>
                <a:effectLst/>
                <a:latin typeface="Dosis-Book"/>
                <a:ea typeface="Calibri"/>
                <a:cs typeface="Times New Roman"/>
              </a:rPr>
              <a:t>Sua elaboração conta com a participação de técnicos da Subsecretaria de Receita e da Subsecretaria de Finanças, órgãos da SMF responsáveis pelos dados utilizados no boletim. O documento constitui-se num importante aliado a empresários e comerciantes da cidade, com diagnóstico sobre as tendências do setor econômico local.</a:t>
            </a:r>
          </a:p>
          <a:p>
            <a:pPr algn="just">
              <a:lnSpc>
                <a:spcPct val="150000"/>
              </a:lnSpc>
              <a:spcAft>
                <a:spcPts val="1000"/>
              </a:spcAft>
            </a:pPr>
            <a:r>
              <a:rPr lang="pt-BR" sz="1600" dirty="0">
                <a:solidFill>
                  <a:srgbClr val="000000"/>
                </a:solidFill>
                <a:latin typeface="Dosis-Book"/>
                <a:ea typeface="Calibri"/>
                <a:cs typeface="Times New Roman"/>
              </a:rPr>
              <a:t> </a:t>
            </a:r>
            <a:r>
              <a:rPr lang="pt-BR" sz="1600" dirty="0">
                <a:solidFill>
                  <a:srgbClr val="000000"/>
                </a:solidFill>
                <a:effectLst/>
                <a:latin typeface="Dosis-Book"/>
                <a:ea typeface="Calibri"/>
                <a:cs typeface="Times New Roman"/>
              </a:rPr>
              <a:t>O trabalho é elaborado e coordenado pelo Departament</a:t>
            </a:r>
            <a:r>
              <a:rPr lang="pt-BR" sz="1600" dirty="0">
                <a:solidFill>
                  <a:srgbClr val="000000"/>
                </a:solidFill>
                <a:latin typeface="Dosis-Book"/>
                <a:ea typeface="Calibri"/>
                <a:cs typeface="Times New Roman"/>
              </a:rPr>
              <a:t>o de Estudos Fiscais – DEEF </a:t>
            </a:r>
            <a:r>
              <a:rPr lang="pt-BR" sz="1600" dirty="0">
                <a:solidFill>
                  <a:srgbClr val="000000"/>
                </a:solidFill>
                <a:effectLst/>
                <a:latin typeface="Dosis-Book"/>
                <a:ea typeface="Calibri"/>
                <a:cs typeface="Times New Roman"/>
              </a:rPr>
              <a:t>da SMF.</a:t>
            </a:r>
            <a:endParaRPr lang="pt-BR" sz="1600" dirty="0">
              <a:effectLst/>
              <a:latin typeface="Dosis-Book"/>
              <a:ea typeface="Calibri"/>
              <a:cs typeface="Times New Roman"/>
            </a:endParaRPr>
          </a:p>
        </p:txBody>
      </p:sp>
      <p:sp>
        <p:nvSpPr>
          <p:cNvPr id="18" name="CaixaDeTexto 27">
            <a:extLst>
              <a:ext uri="{FF2B5EF4-FFF2-40B4-BE49-F238E27FC236}">
                <a16:creationId xmlns:a16="http://schemas.microsoft.com/office/drawing/2014/main" id="{69A0AAC8-8E48-4DA7-BA33-91BA365C190E}"/>
              </a:ext>
            </a:extLst>
          </p:cNvPr>
          <p:cNvSpPr txBox="1"/>
          <p:nvPr/>
        </p:nvSpPr>
        <p:spPr>
          <a:xfrm>
            <a:off x="650930" y="2164096"/>
            <a:ext cx="629586" cy="923330"/>
          </a:xfrm>
          <a:prstGeom prst="rect">
            <a:avLst/>
          </a:prstGeom>
          <a:noFill/>
        </p:spPr>
        <p:txBody>
          <a:bodyPr wrap="square" rtlCol="0">
            <a:spAutoFit/>
          </a:bodyPr>
          <a:lstStyle/>
          <a:p>
            <a:r>
              <a:rPr lang="pt-BR" sz="5400">
                <a:solidFill>
                  <a:srgbClr val="056435"/>
                </a:solidFill>
                <a:latin typeface="Dosis-Book"/>
              </a:rPr>
              <a:t>A</a:t>
            </a:r>
          </a:p>
        </p:txBody>
      </p:sp>
      <p:pic>
        <p:nvPicPr>
          <p:cNvPr id="11" name="Imagem 10">
            <a:extLst>
              <a:ext uri="{FF2B5EF4-FFF2-40B4-BE49-F238E27FC236}">
                <a16:creationId xmlns:a16="http://schemas.microsoft.com/office/drawing/2014/main" id="{A4BFBD66-D63F-4624-B9C9-680CFC2A6959}"/>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186760" y="514056"/>
            <a:ext cx="2799500" cy="689201"/>
          </a:xfrm>
          <a:prstGeom prst="rect">
            <a:avLst/>
          </a:prstGeom>
        </p:spPr>
      </p:pic>
    </p:spTree>
    <p:extLst>
      <p:ext uri="{BB962C8B-B14F-4D97-AF65-F5344CB8AC3E}">
        <p14:creationId xmlns:p14="http://schemas.microsoft.com/office/powerpoint/2010/main" val="29880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2" y="341348"/>
            <a:ext cx="12206988" cy="1009339"/>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106019" y="206539"/>
            <a:ext cx="11979958" cy="1284464"/>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5" y="498243"/>
            <a:ext cx="9669497" cy="646331"/>
          </a:xfrm>
          <a:prstGeom prst="rect">
            <a:avLst/>
          </a:prstGeom>
          <a:noFill/>
        </p:spPr>
        <p:txBody>
          <a:bodyPr wrap="square" rtlCol="0">
            <a:spAutoFit/>
          </a:bodyPr>
          <a:lstStyle/>
          <a:p>
            <a:r>
              <a:rPr lang="pt-BR" sz="3600" b="1">
                <a:solidFill>
                  <a:schemeClr val="bg1"/>
                </a:solidFill>
              </a:rPr>
              <a:t>MOVIMENTO ECONÔMICO DOS BAIRROS</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39568" y="6438044"/>
            <a:ext cx="529651" cy="461665"/>
          </a:xfrm>
          <a:prstGeom prst="rect">
            <a:avLst/>
          </a:prstGeom>
          <a:noFill/>
        </p:spPr>
        <p:txBody>
          <a:bodyPr wrap="square" rtlCol="0">
            <a:spAutoFit/>
          </a:bodyPr>
          <a:lstStyle/>
          <a:p>
            <a:r>
              <a:rPr lang="pt-BR" sz="2400" b="1">
                <a:solidFill>
                  <a:schemeClr val="bg1"/>
                </a:solidFill>
              </a:rPr>
              <a:t>20</a:t>
            </a:r>
          </a:p>
        </p:txBody>
      </p:sp>
      <p:pic>
        <p:nvPicPr>
          <p:cNvPr id="12" name="Imagem 11">
            <a:extLst>
              <a:ext uri="{FF2B5EF4-FFF2-40B4-BE49-F238E27FC236}">
                <a16:creationId xmlns:a16="http://schemas.microsoft.com/office/drawing/2014/main" id="{6D3FFF53-0B8A-4923-8814-9F56AB16CC3A}"/>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186760" y="468789"/>
            <a:ext cx="2799500" cy="689201"/>
          </a:xfrm>
          <a:prstGeom prst="rect">
            <a:avLst/>
          </a:prstGeom>
        </p:spPr>
      </p:pic>
      <p:sp>
        <p:nvSpPr>
          <p:cNvPr id="14" name="TextBox 13">
            <a:extLst>
              <a:ext uri="{FF2B5EF4-FFF2-40B4-BE49-F238E27FC236}">
                <a16:creationId xmlns:a16="http://schemas.microsoft.com/office/drawing/2014/main" id="{2610FD49-DE9C-488D-8095-15558A67477B}"/>
              </a:ext>
            </a:extLst>
          </p:cNvPr>
          <p:cNvSpPr txBox="1"/>
          <p:nvPr/>
        </p:nvSpPr>
        <p:spPr>
          <a:xfrm>
            <a:off x="1298526" y="3610641"/>
            <a:ext cx="9666212" cy="1200329"/>
          </a:xfrm>
          <a:prstGeom prst="rect">
            <a:avLst/>
          </a:prstGeom>
          <a:noFill/>
        </p:spPr>
        <p:txBody>
          <a:bodyPr wrap="square" lIns="91440" tIns="45720" rIns="91440" bIns="45720" anchor="t">
            <a:spAutoFit/>
          </a:bodyPr>
          <a:lstStyle/>
          <a:p>
            <a:pPr algn="just">
              <a:lnSpc>
                <a:spcPct val="150000"/>
              </a:lnSpc>
              <a:spcAft>
                <a:spcPts val="1000"/>
              </a:spcAft>
            </a:pPr>
            <a:r>
              <a:rPr lang="pt-BR" sz="1600" dirty="0">
                <a:latin typeface="Dosis-Book"/>
                <a:ea typeface="Calibri" panose="020F0502020204030204" pitchFamily="34" charset="0"/>
                <a:cs typeface="Times New Roman"/>
              </a:rPr>
              <a:t>         </a:t>
            </a:r>
            <a:r>
              <a:rPr lang="pt-BR" sz="1600" dirty="0">
                <a:effectLst/>
                <a:latin typeface="Dosis-Book"/>
                <a:ea typeface="Calibri" panose="020F0502020204030204" pitchFamily="34" charset="0"/>
                <a:cs typeface="Times New Roman"/>
              </a:rPr>
              <a:t>esta seção é analisada a arrecadação e o volume de Notas Fiscais Eletrônicas (NFS-e) emitidas do Imposto Sobre Serviços (ISS) no </a:t>
            </a:r>
            <a:r>
              <a:rPr lang="pt-BR" sz="1600" b="1" dirty="0">
                <a:latin typeface="Dosis-Book"/>
                <a:ea typeface="Calibri" panose="020F0502020204030204" pitchFamily="34" charset="0"/>
                <a:cs typeface="Times New Roman"/>
              </a:rPr>
              <a:t>1º </a:t>
            </a:r>
            <a:r>
              <a:rPr lang="pt-BR" sz="1600" b="1" dirty="0">
                <a:effectLst/>
                <a:latin typeface="Dosis-Book"/>
                <a:ea typeface="Calibri" panose="020F0502020204030204" pitchFamily="34" charset="0"/>
                <a:cs typeface="Times New Roman"/>
              </a:rPr>
              <a:t>trimestre de 2024</a:t>
            </a:r>
            <a:r>
              <a:rPr lang="pt-BR" sz="1600" dirty="0">
                <a:effectLst/>
                <a:latin typeface="Dosis-Book"/>
                <a:ea typeface="Calibri" panose="020F0502020204030204" pitchFamily="34" charset="0"/>
                <a:cs typeface="Times New Roman"/>
              </a:rPr>
              <a:t>, considerando os bairros e os setores a que as empresas contribuintes pertencem.</a:t>
            </a:r>
            <a:r>
              <a:rPr lang="pt-BR" sz="1600" dirty="0">
                <a:latin typeface="Dosis-Book"/>
                <a:ea typeface="Calibri" panose="020F0502020204030204" pitchFamily="34" charset="0"/>
                <a:cs typeface="Times New Roman"/>
              </a:rPr>
              <a:t> </a:t>
            </a:r>
            <a:endParaRPr lang="pt-BR" sz="1700" dirty="0">
              <a:effectLst/>
              <a:latin typeface="Dosis-Book"/>
              <a:ea typeface="Calibri" panose="020F0502020204030204" pitchFamily="34" charset="0"/>
              <a:cs typeface="Times New Roman" panose="02020603050405020304" pitchFamily="18" charset="0"/>
            </a:endParaRPr>
          </a:p>
        </p:txBody>
      </p:sp>
      <p:sp>
        <p:nvSpPr>
          <p:cNvPr id="17" name="CaixaDeTexto 27">
            <a:extLst>
              <a:ext uri="{FF2B5EF4-FFF2-40B4-BE49-F238E27FC236}">
                <a16:creationId xmlns:a16="http://schemas.microsoft.com/office/drawing/2014/main" id="{2D21AF71-9407-484C-976E-B0ABB6057C7D}"/>
              </a:ext>
            </a:extLst>
          </p:cNvPr>
          <p:cNvSpPr txBox="1"/>
          <p:nvPr/>
        </p:nvSpPr>
        <p:spPr>
          <a:xfrm>
            <a:off x="1220792" y="3074674"/>
            <a:ext cx="619711" cy="1107996"/>
          </a:xfrm>
          <a:prstGeom prst="rect">
            <a:avLst/>
          </a:prstGeom>
          <a:noFill/>
        </p:spPr>
        <p:txBody>
          <a:bodyPr wrap="square" rtlCol="0">
            <a:spAutoFit/>
          </a:bodyPr>
          <a:lstStyle/>
          <a:p>
            <a:r>
              <a:rPr lang="pt-BR" sz="6600">
                <a:solidFill>
                  <a:srgbClr val="056435"/>
                </a:solidFill>
                <a:latin typeface="Dosis-Book"/>
              </a:rPr>
              <a:t>N</a:t>
            </a:r>
          </a:p>
        </p:txBody>
      </p:sp>
    </p:spTree>
    <p:extLst>
      <p:ext uri="{BB962C8B-B14F-4D97-AF65-F5344CB8AC3E}">
        <p14:creationId xmlns:p14="http://schemas.microsoft.com/office/powerpoint/2010/main" val="245859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1">
            <a:extLst>
              <a:ext uri="{FF2B5EF4-FFF2-40B4-BE49-F238E27FC236}">
                <a16:creationId xmlns:a16="http://schemas.microsoft.com/office/drawing/2014/main" id="{0B719778-3400-4FE9-BEB5-6738425F5891}"/>
              </a:ext>
            </a:extLst>
          </p:cNvPr>
          <p:cNvSpPr/>
          <p:nvPr/>
        </p:nvSpPr>
        <p:spPr>
          <a:xfrm>
            <a:off x="7706859" y="1524198"/>
            <a:ext cx="4283679" cy="4521233"/>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21</a:t>
            </a:r>
          </a:p>
        </p:txBody>
      </p:sp>
      <p:sp>
        <p:nvSpPr>
          <p:cNvPr id="17" name="TextBox 16">
            <a:extLst>
              <a:ext uri="{FF2B5EF4-FFF2-40B4-BE49-F238E27FC236}">
                <a16:creationId xmlns:a16="http://schemas.microsoft.com/office/drawing/2014/main" id="{7AD5F80B-904F-488A-A8DB-DB0FDA05682F}"/>
              </a:ext>
            </a:extLst>
          </p:cNvPr>
          <p:cNvSpPr txBox="1"/>
          <p:nvPr/>
        </p:nvSpPr>
        <p:spPr>
          <a:xfrm>
            <a:off x="0" y="354165"/>
            <a:ext cx="12191999" cy="723275"/>
          </a:xfrm>
          <a:prstGeom prst="rect">
            <a:avLst/>
          </a:prstGeom>
          <a:noFill/>
          <a:ln w="0">
            <a:solidFill>
              <a:schemeClr val="bg1"/>
            </a:solidFill>
          </a:ln>
        </p:spPr>
        <p:txBody>
          <a:bodyPr wrap="square" lIns="91440" tIns="45720" rIns="91440" bIns="45720" anchor="t">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latin typeface="Dosis-Book"/>
              </a:rPr>
              <a:t>GRÁFICO</a:t>
            </a:r>
            <a:r>
              <a:rPr lang="en-US" sz="1400" b="1" baseline="0" dirty="0">
                <a:latin typeface="Dosis-Book"/>
              </a:rPr>
              <a:t> 8</a:t>
            </a:r>
          </a:p>
          <a:p>
            <a:pPr algn="ctr">
              <a:defRPr sz="1400" b="0" i="0" u="none" strike="noStrike" kern="1200" spc="0" baseline="0">
                <a:solidFill>
                  <a:sysClr val="windowText" lastClr="000000">
                    <a:lumMod val="65000"/>
                    <a:lumOff val="35000"/>
                  </a:sysClr>
                </a:solidFill>
                <a:latin typeface="+mn-lt"/>
                <a:ea typeface="+mn-ea"/>
                <a:cs typeface="+mn-cs"/>
              </a:defRPr>
            </a:pPr>
            <a:r>
              <a:rPr lang="en-US" sz="1600" b="1" dirty="0">
                <a:solidFill>
                  <a:schemeClr val="accent6">
                    <a:lumMod val="50000"/>
                  </a:schemeClr>
                </a:solidFill>
                <a:latin typeface="Dosis-Book"/>
              </a:rPr>
              <a:t>TOP 7 Bairros - </a:t>
            </a:r>
            <a:r>
              <a:rPr lang="pt-BR" sz="1600" b="1" dirty="0">
                <a:solidFill>
                  <a:schemeClr val="accent6">
                    <a:lumMod val="50000"/>
                  </a:schemeClr>
                </a:solidFill>
                <a:latin typeface="Dosis-Book"/>
              </a:rPr>
              <a:t>Quantidade Notas Fiscais Eletrônicas Emitidas </a:t>
            </a:r>
            <a:r>
              <a:rPr lang="en-US" sz="1600" b="1" dirty="0" err="1">
                <a:solidFill>
                  <a:schemeClr val="accent6">
                    <a:lumMod val="50000"/>
                  </a:schemeClr>
                </a:solidFill>
                <a:latin typeface="Dosis-Book"/>
              </a:rPr>
              <a:t>por</a:t>
            </a:r>
            <a:r>
              <a:rPr lang="en-US" sz="1600" b="1" dirty="0">
                <a:solidFill>
                  <a:schemeClr val="accent6">
                    <a:lumMod val="50000"/>
                  </a:schemeClr>
                </a:solidFill>
                <a:latin typeface="Dosis-Book"/>
              </a:rPr>
              <a:t> Bairro </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dirty="0">
                <a:solidFill>
                  <a:schemeClr val="tx1">
                    <a:lumMod val="50000"/>
                    <a:lumOff val="50000"/>
                  </a:schemeClr>
                </a:solidFill>
                <a:latin typeface="Dosis-Book"/>
              </a:rPr>
              <a:t>Consolidado do 1º </a:t>
            </a:r>
            <a:r>
              <a:rPr lang="en-US" sz="1100" dirty="0" err="1">
                <a:solidFill>
                  <a:schemeClr val="tx1">
                    <a:lumMod val="50000"/>
                    <a:lumOff val="50000"/>
                  </a:schemeClr>
                </a:solidFill>
                <a:latin typeface="Dosis-Book"/>
              </a:rPr>
              <a:t>Trimestre</a:t>
            </a:r>
            <a:r>
              <a:rPr lang="en-US" sz="1100" dirty="0">
                <a:solidFill>
                  <a:schemeClr val="tx1">
                    <a:lumMod val="50000"/>
                    <a:lumOff val="50000"/>
                  </a:schemeClr>
                </a:solidFill>
                <a:latin typeface="Dosis-Book"/>
              </a:rPr>
              <a:t> de 2024 </a:t>
            </a:r>
            <a:r>
              <a:rPr lang="pt-BR" sz="1100" dirty="0">
                <a:solidFill>
                  <a:schemeClr val="tx1">
                    <a:lumMod val="50000"/>
                    <a:lumOff val="50000"/>
                  </a:schemeClr>
                </a:solidFill>
                <a:latin typeface="Dosis-Book"/>
              </a:rPr>
              <a:t>| Bairros que mais emitem </a:t>
            </a:r>
            <a:r>
              <a:rPr lang="pt-BR" sz="1100" dirty="0" err="1">
                <a:solidFill>
                  <a:schemeClr val="tx1">
                    <a:lumMod val="50000"/>
                    <a:lumOff val="50000"/>
                  </a:schemeClr>
                </a:solidFill>
                <a:latin typeface="Dosis-Book"/>
              </a:rPr>
              <a:t>NFs</a:t>
            </a:r>
            <a:endParaRPr lang="pt-BR" sz="1100" dirty="0">
              <a:solidFill>
                <a:schemeClr val="tx1">
                  <a:lumMod val="50000"/>
                  <a:lumOff val="50000"/>
                </a:schemeClr>
              </a:solidFill>
              <a:latin typeface="Dosis-Book"/>
            </a:endParaRPr>
          </a:p>
        </p:txBody>
      </p:sp>
      <p:sp>
        <p:nvSpPr>
          <p:cNvPr id="33" name="TextBox 32">
            <a:extLst>
              <a:ext uri="{FF2B5EF4-FFF2-40B4-BE49-F238E27FC236}">
                <a16:creationId xmlns:a16="http://schemas.microsoft.com/office/drawing/2014/main" id="{D2CFC29A-BC7A-4267-920A-BB8D759A4939}"/>
              </a:ext>
            </a:extLst>
          </p:cNvPr>
          <p:cNvSpPr txBox="1"/>
          <p:nvPr/>
        </p:nvSpPr>
        <p:spPr>
          <a:xfrm>
            <a:off x="2803377" y="3764611"/>
            <a:ext cx="6179126" cy="230832"/>
          </a:xfrm>
          <a:prstGeom prst="rect">
            <a:avLst/>
          </a:prstGeom>
          <a:noFill/>
        </p:spPr>
        <p:txBody>
          <a:bodyPr wrap="square">
            <a:spAutoFit/>
          </a:bodyPr>
          <a:lstStyle/>
          <a:p>
            <a:r>
              <a:rPr lang="en-US" sz="900">
                <a:solidFill>
                  <a:schemeClr val="bg1"/>
                </a:solidFill>
                <a:latin typeface="Dosis-Book"/>
              </a:rPr>
              <a:t>o</a:t>
            </a:r>
            <a:endParaRPr lang="pt-BR" sz="900">
              <a:solidFill>
                <a:schemeClr val="bg1"/>
              </a:solidFill>
            </a:endParaRPr>
          </a:p>
        </p:txBody>
      </p:sp>
      <p:sp>
        <p:nvSpPr>
          <p:cNvPr id="38" name="TextBox 36">
            <a:extLst>
              <a:ext uri="{FF2B5EF4-FFF2-40B4-BE49-F238E27FC236}">
                <a16:creationId xmlns:a16="http://schemas.microsoft.com/office/drawing/2014/main" id="{C0F5A3A4-1339-4447-B59E-74635C9017A5}"/>
              </a:ext>
            </a:extLst>
          </p:cNvPr>
          <p:cNvSpPr txBox="1"/>
          <p:nvPr/>
        </p:nvSpPr>
        <p:spPr>
          <a:xfrm>
            <a:off x="7792444" y="1540246"/>
            <a:ext cx="4082264" cy="4549964"/>
          </a:xfrm>
          <a:prstGeom prst="rect">
            <a:avLst/>
          </a:prstGeom>
          <a:noFill/>
        </p:spPr>
        <p:txBody>
          <a:bodyPr wrap="square" lIns="91440" tIns="45720" rIns="91440" bIns="45720" anchor="t">
            <a:spAutoFit/>
          </a:bodyPr>
          <a:lstStyle/>
          <a:p>
            <a:pPr algn="just">
              <a:lnSpc>
                <a:spcPct val="150000"/>
              </a:lnSpc>
              <a:spcAft>
                <a:spcPts val="1000"/>
              </a:spcAft>
            </a:pPr>
            <a:r>
              <a:rPr lang="pt-BR" sz="1400" dirty="0">
                <a:effectLst/>
                <a:latin typeface="Dosis"/>
                <a:ea typeface="Calibri" panose="020F0502020204030204" pitchFamily="34" charset="0"/>
                <a:cs typeface="Times New Roman"/>
              </a:rPr>
              <a:t>O </a:t>
            </a:r>
            <a:r>
              <a:rPr lang="pt-BR" sz="1400" b="1" dirty="0">
                <a:latin typeface="Dosis"/>
                <a:ea typeface="Calibri" panose="020F0502020204030204" pitchFamily="34" charset="0"/>
                <a:cs typeface="Times New Roman"/>
              </a:rPr>
              <a:t>Gráfico 8</a:t>
            </a:r>
            <a:r>
              <a:rPr lang="pt-BR" sz="1400" dirty="0">
                <a:latin typeface="Dosis"/>
                <a:ea typeface="Calibri" panose="020F0502020204030204" pitchFamily="34" charset="0"/>
                <a:cs typeface="Times New Roman"/>
              </a:rPr>
              <a:t> apresenta os sete bairros de Niterói que mais emitiram N</a:t>
            </a:r>
            <a:r>
              <a:rPr lang="pt-BR" sz="1400" dirty="0">
                <a:effectLst/>
                <a:latin typeface="Dosis"/>
                <a:ea typeface="Calibri" panose="020F0502020204030204" pitchFamily="34" charset="0"/>
                <a:cs typeface="Times New Roman"/>
              </a:rPr>
              <a:t>otas </a:t>
            </a:r>
            <a:r>
              <a:rPr lang="pt-BR" sz="1400" dirty="0">
                <a:latin typeface="Dosis"/>
                <a:ea typeface="Calibri" panose="020F0502020204030204" pitchFamily="34" charset="0"/>
                <a:cs typeface="Times New Roman"/>
              </a:rPr>
              <a:t>F</a:t>
            </a:r>
            <a:r>
              <a:rPr lang="pt-BR" sz="1400" dirty="0">
                <a:effectLst/>
                <a:latin typeface="Dosis"/>
                <a:ea typeface="Calibri" panose="020F0502020204030204" pitchFamily="34" charset="0"/>
                <a:cs typeface="Times New Roman"/>
              </a:rPr>
              <a:t>iscais </a:t>
            </a:r>
            <a:r>
              <a:rPr lang="en-US" sz="1400" dirty="0" err="1">
                <a:latin typeface="Dosis"/>
                <a:ea typeface="Calibri" panose="020F0502020204030204" pitchFamily="34" charset="0"/>
                <a:cs typeface="Times New Roman"/>
              </a:rPr>
              <a:t>na</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cidade</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durante</a:t>
            </a:r>
            <a:r>
              <a:rPr lang="en-US" sz="1400" dirty="0">
                <a:latin typeface="Dosis"/>
                <a:ea typeface="Calibri" panose="020F0502020204030204" pitchFamily="34" charset="0"/>
                <a:cs typeface="Times New Roman"/>
              </a:rPr>
              <a:t> o 1º </a:t>
            </a:r>
            <a:r>
              <a:rPr lang="en-US" sz="1400" dirty="0" err="1">
                <a:latin typeface="Dosis"/>
                <a:ea typeface="Calibri" panose="020F0502020204030204" pitchFamily="34" charset="0"/>
                <a:cs typeface="Times New Roman"/>
              </a:rPr>
              <a:t>Trimestre</a:t>
            </a:r>
            <a:r>
              <a:rPr lang="en-US" sz="1400" dirty="0">
                <a:latin typeface="Dosis"/>
                <a:ea typeface="Calibri" panose="020F0502020204030204" pitchFamily="34" charset="0"/>
                <a:cs typeface="Times New Roman"/>
              </a:rPr>
              <a:t>/2024. </a:t>
            </a:r>
            <a:endParaRPr lang="en-US" sz="1400" dirty="0">
              <a:latin typeface="Dosis"/>
              <a:ea typeface="Calibri" panose="020F0502020204030204" pitchFamily="34" charset="0"/>
              <a:cs typeface="Times New Roman" panose="02020603050405020304" pitchFamily="18" charset="0"/>
            </a:endParaRPr>
          </a:p>
          <a:p>
            <a:pPr algn="just">
              <a:lnSpc>
                <a:spcPct val="150000"/>
              </a:lnSpc>
              <a:spcAft>
                <a:spcPts val="1000"/>
              </a:spcAft>
              <a:tabLst>
                <a:tab pos="2424113" algn="l"/>
              </a:tabLst>
            </a:pPr>
            <a:r>
              <a:rPr lang="en-US" sz="1400" dirty="0">
                <a:effectLst/>
                <a:latin typeface="Dosis"/>
                <a:ea typeface="Calibri" panose="020F0502020204030204" pitchFamily="34" charset="0"/>
                <a:cs typeface="Times New Roman"/>
              </a:rPr>
              <a:t>A </a:t>
            </a:r>
            <a:r>
              <a:rPr lang="en-US" sz="1400" dirty="0" err="1">
                <a:effectLst/>
                <a:latin typeface="Dosis"/>
                <a:ea typeface="Calibri" panose="020F0502020204030204" pitchFamily="34" charset="0"/>
                <a:cs typeface="Times New Roman"/>
              </a:rPr>
              <a:t>seguir</a:t>
            </a:r>
            <a:r>
              <a:rPr lang="en-US" sz="1400" dirty="0">
                <a:effectLst/>
                <a:latin typeface="Dosis"/>
                <a:ea typeface="Calibri" panose="020F0502020204030204" pitchFamily="34" charset="0"/>
                <a:cs typeface="Times New Roman"/>
              </a:rPr>
              <a:t>, </a:t>
            </a:r>
            <a:r>
              <a:rPr lang="en-US" sz="1400" dirty="0" err="1">
                <a:effectLst/>
                <a:latin typeface="Dosis"/>
                <a:ea typeface="Calibri" panose="020F0502020204030204" pitchFamily="34" charset="0"/>
                <a:cs typeface="Times New Roman"/>
              </a:rPr>
              <a:t>nos</a:t>
            </a:r>
            <a:r>
              <a:rPr lang="en-US" sz="1400" dirty="0">
                <a:effectLst/>
                <a:latin typeface="Dosis"/>
                <a:ea typeface="Calibri" panose="020F0502020204030204" pitchFamily="34" charset="0"/>
                <a:cs typeface="Times New Roman"/>
              </a:rPr>
              <a:t> </a:t>
            </a:r>
            <a:r>
              <a:rPr lang="en-US" sz="1400" b="1" dirty="0" err="1">
                <a:effectLst/>
                <a:latin typeface="Dosis"/>
                <a:ea typeface="Calibri" panose="020F0502020204030204" pitchFamily="34" charset="0"/>
                <a:cs typeface="Times New Roman"/>
              </a:rPr>
              <a:t>Gráficos</a:t>
            </a:r>
            <a:r>
              <a:rPr lang="en-US" sz="1400" b="1" dirty="0">
                <a:effectLst/>
                <a:latin typeface="Dosis"/>
                <a:ea typeface="Calibri" panose="020F0502020204030204" pitchFamily="34" charset="0"/>
                <a:cs typeface="Times New Roman"/>
              </a:rPr>
              <a:t> 9 e 10</a:t>
            </a:r>
            <a:r>
              <a:rPr lang="en-US" sz="1400" dirty="0">
                <a:effectLst/>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apresentamos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os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setores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mais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significativos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na</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composi</a:t>
            </a:r>
            <a:r>
              <a:rPr lang="pt-BR" sz="1400" dirty="0" err="1">
                <a:latin typeface="Dosis"/>
                <a:ea typeface="Calibri" panose="020F0502020204030204" pitchFamily="34" charset="0"/>
                <a:cs typeface="Times New Roman"/>
              </a:rPr>
              <a:t>ção</a:t>
            </a:r>
            <a:r>
              <a:rPr lang="en-US" sz="1400" dirty="0">
                <a:latin typeface="Dosis"/>
                <a:ea typeface="Calibri" panose="020F0502020204030204" pitchFamily="34" charset="0"/>
                <a:cs typeface="Times New Roman"/>
              </a:rPr>
              <a:t> dos </a:t>
            </a:r>
            <a:r>
              <a:rPr lang="en-US" sz="1400" dirty="0" err="1">
                <a:latin typeface="Dosis"/>
                <a:ea typeface="Calibri" panose="020F0502020204030204" pitchFamily="34" charset="0"/>
                <a:cs typeface="Times New Roman"/>
              </a:rPr>
              <a:t>montantes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absolutos</a:t>
            </a:r>
            <a:r>
              <a:rPr lang="en-US" sz="1400" dirty="0">
                <a:latin typeface="Dosis"/>
                <a:ea typeface="Calibri" panose="020F0502020204030204" pitchFamily="34" charset="0"/>
                <a:cs typeface="Times New Roman"/>
              </a:rPr>
              <a:t> de </a:t>
            </a:r>
            <a:r>
              <a:rPr lang="en-US" sz="1400" dirty="0" err="1">
                <a:latin typeface="Dosis"/>
                <a:ea typeface="Calibri" panose="020F0502020204030204" pitchFamily="34" charset="0"/>
                <a:cs typeface="Times New Roman"/>
              </a:rPr>
              <a:t>notas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fiscais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emitidas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nos</a:t>
            </a:r>
            <a:r>
              <a:rPr lang="en-US" sz="1400" dirty="0">
                <a:latin typeface="Dosis"/>
                <a:ea typeface="Calibri" panose="020F0502020204030204" pitchFamily="34" charset="0"/>
                <a:cs typeface="Times New Roman"/>
              </a:rPr>
              <a:t> bairros do Centro e de </a:t>
            </a:r>
            <a:r>
              <a:rPr lang="en-US" sz="1400" dirty="0" err="1">
                <a:latin typeface="Dosis"/>
                <a:ea typeface="Calibri" panose="020F0502020204030204" pitchFamily="34" charset="0"/>
                <a:cs typeface="Times New Roman"/>
              </a:rPr>
              <a:t>Icaraí</a:t>
            </a:r>
            <a:r>
              <a:rPr lang="en-US" sz="1400" dirty="0">
                <a:latin typeface="Dosis"/>
                <a:ea typeface="Calibri" panose="020F0502020204030204" pitchFamily="34" charset="0"/>
                <a:cs typeface="Times New Roman"/>
              </a:rPr>
              <a:t>.</a:t>
            </a:r>
          </a:p>
          <a:p>
            <a:pPr algn="just">
              <a:lnSpc>
                <a:spcPct val="150000"/>
              </a:lnSpc>
              <a:spcAft>
                <a:spcPts val="1000"/>
              </a:spcAft>
              <a:tabLst>
                <a:tab pos="2424113" algn="l"/>
              </a:tabLst>
            </a:pPr>
            <a:r>
              <a:rPr lang="en-US" sz="1400" dirty="0" err="1">
                <a:latin typeface="Dosis"/>
                <a:ea typeface="Calibri" panose="020F0502020204030204" pitchFamily="34" charset="0"/>
                <a:cs typeface="Times New Roman"/>
              </a:rPr>
              <a:t>Desde</a:t>
            </a:r>
            <a:r>
              <a:rPr lang="en-US" sz="1400" dirty="0">
                <a:latin typeface="Dosis"/>
                <a:ea typeface="Calibri" panose="020F0502020204030204" pitchFamily="34" charset="0"/>
                <a:cs typeface="Times New Roman"/>
              </a:rPr>
              <a:t> a </a:t>
            </a:r>
            <a:r>
              <a:rPr lang="en-US" sz="1400" dirty="0" err="1">
                <a:latin typeface="Dosis"/>
                <a:ea typeface="Calibri" panose="020F0502020204030204" pitchFamily="34" charset="0"/>
                <a:cs typeface="Times New Roman"/>
              </a:rPr>
              <a:t>criação</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deste</a:t>
            </a:r>
            <a:r>
              <a:rPr lang="en-US" sz="1400" dirty="0">
                <a:latin typeface="Dosis"/>
                <a:ea typeface="Calibri" panose="020F0502020204030204" pitchFamily="34" charset="0"/>
                <a:cs typeface="Times New Roman"/>
              </a:rPr>
              <a:t> Boletim, </a:t>
            </a:r>
            <a:r>
              <a:rPr lang="en-US" sz="1400" dirty="0" err="1">
                <a:latin typeface="Dosis"/>
                <a:ea typeface="Calibri" panose="020F0502020204030204" pitchFamily="34" charset="0"/>
                <a:cs typeface="Times New Roman"/>
              </a:rPr>
              <a:t>em</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janeiro</a:t>
            </a:r>
            <a:r>
              <a:rPr lang="en-US" sz="1400" dirty="0">
                <a:latin typeface="Dosis"/>
                <a:ea typeface="Calibri" panose="020F0502020204030204" pitchFamily="34" charset="0"/>
                <a:cs typeface="Times New Roman"/>
              </a:rPr>
              <a:t>/2021, </a:t>
            </a:r>
            <a:r>
              <a:rPr lang="en-US" sz="1400" dirty="0" err="1">
                <a:latin typeface="Dosis"/>
                <a:ea typeface="Calibri" panose="020F0502020204030204" pitchFamily="34" charset="0"/>
                <a:cs typeface="Times New Roman"/>
              </a:rPr>
              <a:t>os</a:t>
            </a:r>
            <a:r>
              <a:rPr lang="en-US" sz="1400" dirty="0">
                <a:latin typeface="Dosis"/>
                <a:ea typeface="Calibri" panose="020F0502020204030204" pitchFamily="34" charset="0"/>
                <a:cs typeface="Times New Roman"/>
              </a:rPr>
              <a:t> bairros do Centro e de </a:t>
            </a:r>
            <a:r>
              <a:rPr lang="en-US" sz="1400" dirty="0" err="1">
                <a:latin typeface="Dosis"/>
                <a:ea typeface="Calibri" panose="020F0502020204030204" pitchFamily="34" charset="0"/>
                <a:cs typeface="Times New Roman"/>
              </a:rPr>
              <a:t>Icaraí</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têm</a:t>
            </a:r>
            <a:r>
              <a:rPr lang="en-US" sz="1400" dirty="0">
                <a:latin typeface="Dosis"/>
                <a:ea typeface="Calibri" panose="020F0502020204030204" pitchFamily="34" charset="0"/>
                <a:cs typeface="Times New Roman"/>
              </a:rPr>
              <a:t> sempre </a:t>
            </a:r>
            <a:r>
              <a:rPr lang="en-US" sz="1400" dirty="0" err="1">
                <a:latin typeface="Dosis"/>
                <a:ea typeface="Calibri" panose="020F0502020204030204" pitchFamily="34" charset="0"/>
                <a:cs typeface="Times New Roman"/>
              </a:rPr>
              <a:t>ocupado</a:t>
            </a:r>
            <a:r>
              <a:rPr lang="en-US" sz="1400" dirty="0">
                <a:latin typeface="Dosis"/>
                <a:ea typeface="Calibri" panose="020F0502020204030204" pitchFamily="34" charset="0"/>
                <a:cs typeface="Times New Roman"/>
              </a:rPr>
              <a:t> a </a:t>
            </a:r>
            <a:r>
              <a:rPr lang="en-US" sz="1400" dirty="0" err="1">
                <a:latin typeface="Dosis"/>
                <a:ea typeface="Calibri" panose="020F0502020204030204" pitchFamily="34" charset="0"/>
                <a:cs typeface="Times New Roman"/>
              </a:rPr>
              <a:t>primeira</a:t>
            </a:r>
            <a:r>
              <a:rPr lang="en-US" sz="1400" dirty="0">
                <a:latin typeface="Dosis"/>
                <a:ea typeface="Calibri" panose="020F0502020204030204" pitchFamily="34" charset="0"/>
                <a:cs typeface="Times New Roman"/>
              </a:rPr>
              <a:t> e a </a:t>
            </a:r>
            <a:r>
              <a:rPr lang="en-US" sz="1400" dirty="0" err="1">
                <a:latin typeface="Dosis"/>
                <a:ea typeface="Calibri" panose="020F0502020204030204" pitchFamily="34" charset="0"/>
                <a:cs typeface="Times New Roman"/>
              </a:rPr>
              <a:t>segunda</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colocação</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respectivamente</a:t>
            </a:r>
            <a:r>
              <a:rPr lang="en-US" sz="1400" dirty="0">
                <a:latin typeface="Dosis"/>
                <a:ea typeface="Calibri" panose="020F0502020204030204" pitchFamily="34" charset="0"/>
                <a:cs typeface="Times New Roman"/>
              </a:rPr>
              <a:t>, no que </a:t>
            </a:r>
            <a:r>
              <a:rPr lang="en-US" sz="1400" dirty="0" err="1">
                <a:latin typeface="Dosis"/>
                <a:ea typeface="Calibri" panose="020F0502020204030204" pitchFamily="34" charset="0"/>
                <a:cs typeface="Times New Roman"/>
              </a:rPr>
              <a:t>tange</a:t>
            </a:r>
            <a:r>
              <a:rPr lang="en-US" sz="1400" dirty="0">
                <a:latin typeface="Dosis"/>
                <a:ea typeface="Calibri" panose="020F0502020204030204" pitchFamily="34" charset="0"/>
                <a:cs typeface="Times New Roman"/>
              </a:rPr>
              <a:t> à </a:t>
            </a:r>
            <a:r>
              <a:rPr lang="en-US" sz="1400" dirty="0" err="1">
                <a:latin typeface="Dosis"/>
                <a:ea typeface="Calibri" panose="020F0502020204030204" pitchFamily="34" charset="0"/>
                <a:cs typeface="Times New Roman"/>
              </a:rPr>
              <a:t>quantidade</a:t>
            </a:r>
            <a:r>
              <a:rPr lang="en-US" sz="1400" dirty="0">
                <a:latin typeface="Dosis"/>
                <a:ea typeface="Calibri" panose="020F0502020204030204" pitchFamily="34" charset="0"/>
                <a:cs typeface="Times New Roman"/>
              </a:rPr>
              <a:t> de </a:t>
            </a:r>
            <a:r>
              <a:rPr lang="en-US" sz="1400" dirty="0" err="1">
                <a:latin typeface="Dosis"/>
                <a:ea typeface="Calibri" panose="020F0502020204030204" pitchFamily="34" charset="0"/>
                <a:cs typeface="Times New Roman"/>
              </a:rPr>
              <a:t>notas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fiscais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eletrônicas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emitidas</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por</a:t>
            </a:r>
            <a:r>
              <a:rPr lang="en-US" sz="1400" dirty="0">
                <a:latin typeface="Dosis"/>
                <a:ea typeface="Calibri" panose="020F0502020204030204" pitchFamily="34" charset="0"/>
                <a:cs typeface="Times New Roman"/>
              </a:rPr>
              <a:t> bairro </a:t>
            </a:r>
            <a:r>
              <a:rPr lang="en-US" sz="1400" dirty="0" err="1">
                <a:latin typeface="Dosis"/>
                <a:ea typeface="Calibri" panose="020F0502020204030204" pitchFamily="34" charset="0"/>
                <a:cs typeface="Times New Roman"/>
              </a:rPr>
              <a:t>na</a:t>
            </a:r>
            <a:r>
              <a:rPr lang="en-US" sz="1400" dirty="0">
                <a:latin typeface="Dosis"/>
                <a:ea typeface="Calibri" panose="020F0502020204030204" pitchFamily="34" charset="0"/>
                <a:cs typeface="Times New Roman"/>
              </a:rPr>
              <a:t> </a:t>
            </a:r>
            <a:r>
              <a:rPr lang="en-US" sz="1400" dirty="0" err="1">
                <a:latin typeface="Dosis"/>
                <a:ea typeface="Calibri" panose="020F0502020204030204" pitchFamily="34" charset="0"/>
                <a:cs typeface="Times New Roman"/>
              </a:rPr>
              <a:t>cidade</a:t>
            </a:r>
            <a:r>
              <a:rPr lang="en-US" sz="1400" dirty="0">
                <a:latin typeface="Dosis"/>
                <a:ea typeface="Calibri" panose="020F0502020204030204" pitchFamily="34" charset="0"/>
                <a:cs typeface="Times New Roman"/>
              </a:rPr>
              <a:t>.</a:t>
            </a:r>
          </a:p>
        </p:txBody>
      </p:sp>
      <p:sp>
        <p:nvSpPr>
          <p:cNvPr id="18" name="TextBox 36">
            <a:extLst>
              <a:ext uri="{FF2B5EF4-FFF2-40B4-BE49-F238E27FC236}">
                <a16:creationId xmlns:a16="http://schemas.microsoft.com/office/drawing/2014/main" id="{53C15493-ED65-519D-9E6A-EEFBF640CADE}"/>
              </a:ext>
            </a:extLst>
          </p:cNvPr>
          <p:cNvSpPr txBox="1"/>
          <p:nvPr/>
        </p:nvSpPr>
        <p:spPr>
          <a:xfrm>
            <a:off x="398817" y="5468910"/>
            <a:ext cx="6179126" cy="200055"/>
          </a:xfrm>
          <a:prstGeom prst="rect">
            <a:avLst/>
          </a:prstGeom>
          <a:noFill/>
        </p:spPr>
        <p:txBody>
          <a:bodyPr wrap="square">
            <a:spAutoFit/>
          </a:bodyPr>
          <a:lstStyle/>
          <a:p>
            <a:r>
              <a:rPr lang="pt-BR" sz="700" dirty="0">
                <a:solidFill>
                  <a:schemeClr val="tx1">
                    <a:lumMod val="50000"/>
                    <a:lumOff val="50000"/>
                  </a:schemeClr>
                </a:solidFill>
                <a:latin typeface="Dosis-Book"/>
              </a:rPr>
              <a:t>*Regime de Competência</a:t>
            </a:r>
            <a:endParaRPr lang="pt-BR" sz="700" dirty="0">
              <a:solidFill>
                <a:schemeClr val="tx1">
                  <a:lumMod val="50000"/>
                  <a:lumOff val="50000"/>
                </a:schemeClr>
              </a:solidFill>
            </a:endParaRPr>
          </a:p>
        </p:txBody>
      </p:sp>
      <p:graphicFrame>
        <p:nvGraphicFramePr>
          <p:cNvPr id="14" name="Gráfico 13">
            <a:extLst>
              <a:ext uri="{FF2B5EF4-FFF2-40B4-BE49-F238E27FC236}">
                <a16:creationId xmlns:a16="http://schemas.microsoft.com/office/drawing/2014/main" id="{A219344E-51EA-3DAE-3211-F113EE948AFF}"/>
              </a:ext>
            </a:extLst>
          </p:cNvPr>
          <p:cNvGraphicFramePr>
            <a:graphicFrameLocks/>
          </p:cNvGraphicFramePr>
          <p:nvPr>
            <p:extLst>
              <p:ext uri="{D42A27DB-BD31-4B8C-83A1-F6EECF244321}">
                <p14:modId xmlns:p14="http://schemas.microsoft.com/office/powerpoint/2010/main" val="1428405029"/>
              </p:ext>
            </p:extLst>
          </p:nvPr>
        </p:nvGraphicFramePr>
        <p:xfrm>
          <a:off x="392689" y="2126239"/>
          <a:ext cx="6827508" cy="3277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8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22</a:t>
            </a:r>
          </a:p>
        </p:txBody>
      </p:sp>
      <p:sp>
        <p:nvSpPr>
          <p:cNvPr id="37" name="TextBox 36">
            <a:extLst>
              <a:ext uri="{FF2B5EF4-FFF2-40B4-BE49-F238E27FC236}">
                <a16:creationId xmlns:a16="http://schemas.microsoft.com/office/drawing/2014/main" id="{AB0323AC-92C3-4E50-AF5E-0EDFAD1920BC}"/>
              </a:ext>
            </a:extLst>
          </p:cNvPr>
          <p:cNvSpPr txBox="1"/>
          <p:nvPr/>
        </p:nvSpPr>
        <p:spPr>
          <a:xfrm>
            <a:off x="-699542" y="6563018"/>
            <a:ext cx="12191999" cy="307777"/>
          </a:xfrm>
          <a:prstGeom prst="rect">
            <a:avLst/>
          </a:prstGeom>
          <a:noFill/>
        </p:spPr>
        <p:txBody>
          <a:bodyPr wrap="square" lIns="91440" tIns="45720" rIns="91440" bIns="45720" anchor="t">
            <a:spAutoFit/>
          </a:bodyPr>
          <a:lstStyle/>
          <a:p>
            <a:pPr algn="ctr"/>
            <a:r>
              <a:rPr lang="pt-BR" sz="700" dirty="0">
                <a:solidFill>
                  <a:schemeClr val="tx1">
                    <a:lumMod val="50000"/>
                    <a:lumOff val="50000"/>
                  </a:schemeClr>
                </a:solidFill>
                <a:latin typeface="Dosis-Book"/>
              </a:rPr>
              <a:t>*Ambos os gráficos utilizaram o Regime de Competência. </a:t>
            </a:r>
            <a:br>
              <a:rPr lang="pt-BR" sz="700" dirty="0">
                <a:latin typeface="Dosis-Book"/>
              </a:rPr>
            </a:br>
            <a:r>
              <a:rPr lang="pt-BR" sz="700" dirty="0">
                <a:solidFill>
                  <a:schemeClr val="tx1">
                    <a:lumMod val="50000"/>
                    <a:lumOff val="50000"/>
                  </a:schemeClr>
                </a:solidFill>
                <a:latin typeface="Dosis-Book"/>
                <a:ea typeface="Calibri"/>
                <a:cs typeface="Calibri"/>
              </a:rPr>
              <a:t>** 'Outras atividades' representam as demais atividades indicadas nas NFS-e, conforme divisões do CNAE-IBGE, além das 6 (seis) maiores acima listadas. </a:t>
            </a:r>
            <a:endParaRPr lang="pt-BR" sz="700">
              <a:solidFill>
                <a:schemeClr val="tx1">
                  <a:lumMod val="50000"/>
                  <a:lumOff val="50000"/>
                </a:schemeClr>
              </a:solidFill>
              <a:ea typeface="Calibri"/>
              <a:cs typeface="Calibri"/>
            </a:endParaRPr>
          </a:p>
        </p:txBody>
      </p:sp>
      <p:sp>
        <p:nvSpPr>
          <p:cNvPr id="2" name="Rectangle 1">
            <a:extLst>
              <a:ext uri="{FF2B5EF4-FFF2-40B4-BE49-F238E27FC236}">
                <a16:creationId xmlns:a16="http://schemas.microsoft.com/office/drawing/2014/main" id="{7B1AD9F6-09CF-4CA2-B8B7-39C54C49F78A}"/>
              </a:ext>
            </a:extLst>
          </p:cNvPr>
          <p:cNvSpPr/>
          <p:nvPr/>
        </p:nvSpPr>
        <p:spPr>
          <a:xfrm>
            <a:off x="474515" y="1640113"/>
            <a:ext cx="1064302" cy="422360"/>
          </a:xfrm>
          <a:prstGeom prst="rect">
            <a:avLst/>
          </a:prstGeom>
          <a:solidFill>
            <a:srgbClr val="05643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a:latin typeface="Dosis-Book"/>
              </a:rPr>
              <a:t>Centro</a:t>
            </a:r>
            <a:endParaRPr lang="pt-BR" sz="2000">
              <a:latin typeface="Dosis-Book"/>
            </a:endParaRPr>
          </a:p>
        </p:txBody>
      </p:sp>
      <p:sp>
        <p:nvSpPr>
          <p:cNvPr id="30" name="Rectangle 29">
            <a:extLst>
              <a:ext uri="{FF2B5EF4-FFF2-40B4-BE49-F238E27FC236}">
                <a16:creationId xmlns:a16="http://schemas.microsoft.com/office/drawing/2014/main" id="{7C6990A4-674E-45F4-98C5-C2F228FAD7ED}"/>
              </a:ext>
            </a:extLst>
          </p:cNvPr>
          <p:cNvSpPr/>
          <p:nvPr/>
        </p:nvSpPr>
        <p:spPr>
          <a:xfrm>
            <a:off x="7049361" y="1640113"/>
            <a:ext cx="1064302" cy="422360"/>
          </a:xfrm>
          <a:prstGeom prst="rect">
            <a:avLst/>
          </a:prstGeom>
          <a:solidFill>
            <a:srgbClr val="05643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a:latin typeface="Dosis-Book"/>
              </a:rPr>
              <a:t>Icara</a:t>
            </a:r>
            <a:r>
              <a:rPr lang="pt-BR" sz="2000">
                <a:latin typeface="Dosis-Book"/>
              </a:rPr>
              <a:t>í</a:t>
            </a:r>
          </a:p>
        </p:txBody>
      </p:sp>
      <p:sp>
        <p:nvSpPr>
          <p:cNvPr id="17" name="TextBox 16">
            <a:extLst>
              <a:ext uri="{FF2B5EF4-FFF2-40B4-BE49-F238E27FC236}">
                <a16:creationId xmlns:a16="http://schemas.microsoft.com/office/drawing/2014/main" id="{7AD5F80B-904F-488A-A8DB-DB0FDA05682F}"/>
              </a:ext>
            </a:extLst>
          </p:cNvPr>
          <p:cNvSpPr txBox="1"/>
          <p:nvPr/>
        </p:nvSpPr>
        <p:spPr>
          <a:xfrm>
            <a:off x="84159" y="354800"/>
            <a:ext cx="12023678" cy="723275"/>
          </a:xfrm>
          <a:prstGeom prst="rect">
            <a:avLst/>
          </a:prstGeom>
          <a:noFill/>
          <a:ln w="0">
            <a:solidFill>
              <a:schemeClr val="bg1"/>
            </a:solidFill>
          </a:ln>
        </p:spPr>
        <p:txBody>
          <a:bodyPr wrap="square" lIns="91440" tIns="45720" rIns="91440" bIns="45720" anchor="t">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GRÁFICOS</a:t>
            </a:r>
            <a:r>
              <a:rPr lang="en-US" sz="1400" b="1" baseline="0" dirty="0">
                <a:solidFill>
                  <a:schemeClr val="tx1">
                    <a:lumMod val="50000"/>
                    <a:lumOff val="50000"/>
                  </a:schemeClr>
                </a:solidFill>
                <a:latin typeface="Dosis-Book"/>
              </a:rPr>
              <a:t> 9 e 10</a:t>
            </a:r>
          </a:p>
          <a:p>
            <a:pPr algn="ctr">
              <a:defRPr sz="1400" b="0" i="0" u="none" strike="noStrike" kern="1200" spc="0" baseline="0">
                <a:solidFill>
                  <a:sysClr val="windowText" lastClr="000000">
                    <a:lumMod val="65000"/>
                    <a:lumOff val="35000"/>
                  </a:sysClr>
                </a:solidFill>
                <a:latin typeface="+mn-lt"/>
                <a:ea typeface="+mn-ea"/>
                <a:cs typeface="+mn-cs"/>
              </a:defRPr>
            </a:pPr>
            <a:r>
              <a:rPr lang="en-US" sz="1600" b="1" dirty="0">
                <a:solidFill>
                  <a:schemeClr val="accent6">
                    <a:lumMod val="50000"/>
                  </a:schemeClr>
                </a:solidFill>
                <a:latin typeface="Dosis-Book"/>
              </a:rPr>
              <a:t>TOP 1 e 2 - </a:t>
            </a:r>
            <a:r>
              <a:rPr lang="pt-BR" sz="1600" b="1" dirty="0">
                <a:solidFill>
                  <a:schemeClr val="accent6">
                    <a:lumMod val="50000"/>
                  </a:schemeClr>
                </a:solidFill>
                <a:latin typeface="Dosis-Book"/>
              </a:rPr>
              <a:t>Quantidade Notas Fiscais Eletrônicas Emitidas </a:t>
            </a:r>
            <a:r>
              <a:rPr lang="en-US" sz="1600" b="1" dirty="0" err="1">
                <a:solidFill>
                  <a:schemeClr val="accent6">
                    <a:lumMod val="50000"/>
                  </a:schemeClr>
                </a:solidFill>
                <a:latin typeface="Dosis-Book"/>
              </a:rPr>
              <a:t>por</a:t>
            </a:r>
            <a:r>
              <a:rPr lang="en-US" sz="1600" b="1" dirty="0">
                <a:solidFill>
                  <a:schemeClr val="accent6">
                    <a:lumMod val="50000"/>
                  </a:schemeClr>
                </a:solidFill>
                <a:latin typeface="Dosis-Book"/>
              </a:rPr>
              <a:t> </a:t>
            </a:r>
            <a:r>
              <a:rPr lang="en-US" sz="1600" b="1" dirty="0" err="1">
                <a:solidFill>
                  <a:schemeClr val="accent6">
                    <a:lumMod val="50000"/>
                  </a:schemeClr>
                </a:solidFill>
                <a:latin typeface="Dosis-Book"/>
              </a:rPr>
              <a:t>Bairro</a:t>
            </a:r>
            <a:r>
              <a:rPr lang="en-US" sz="1600" b="1" dirty="0">
                <a:solidFill>
                  <a:schemeClr val="accent6">
                    <a:lumMod val="50000"/>
                  </a:schemeClr>
                </a:solidFill>
                <a:latin typeface="Dosis-Book"/>
              </a:rPr>
              <a:t> </a:t>
            </a:r>
            <a:r>
              <a:rPr lang="en-US" sz="1600" b="1" dirty="0" err="1">
                <a:solidFill>
                  <a:schemeClr val="accent6">
                    <a:lumMod val="50000"/>
                  </a:schemeClr>
                </a:solidFill>
                <a:latin typeface="Dosis-Book"/>
              </a:rPr>
              <a:t>Segregado</a:t>
            </a:r>
            <a:r>
              <a:rPr lang="en-US" sz="1600" b="1" dirty="0">
                <a:solidFill>
                  <a:schemeClr val="accent6">
                    <a:lumMod val="50000"/>
                  </a:schemeClr>
                </a:solidFill>
                <a:latin typeface="Dosis-Book"/>
              </a:rPr>
              <a:t> </a:t>
            </a:r>
            <a:r>
              <a:rPr lang="en-US" sz="1600" b="1" dirty="0" err="1">
                <a:solidFill>
                  <a:schemeClr val="accent6">
                    <a:lumMod val="50000"/>
                  </a:schemeClr>
                </a:solidFill>
                <a:latin typeface="Dosis-Book"/>
              </a:rPr>
              <a:t>por</a:t>
            </a:r>
            <a:r>
              <a:rPr lang="en-US" sz="1600" b="1" dirty="0">
                <a:solidFill>
                  <a:schemeClr val="accent6">
                    <a:lumMod val="50000"/>
                  </a:schemeClr>
                </a:solidFill>
                <a:latin typeface="Dosis-Book"/>
              </a:rPr>
              <a:t> </a:t>
            </a:r>
            <a:r>
              <a:rPr lang="en-US" sz="1600" b="1" dirty="0" err="1">
                <a:solidFill>
                  <a:schemeClr val="accent6">
                    <a:lumMod val="50000"/>
                  </a:schemeClr>
                </a:solidFill>
                <a:latin typeface="Dosis-Book"/>
              </a:rPr>
              <a:t>Atividade</a:t>
            </a:r>
            <a:r>
              <a:rPr lang="en-US" sz="1600" b="1" dirty="0">
                <a:solidFill>
                  <a:schemeClr val="accent6">
                    <a:lumMod val="50000"/>
                  </a:schemeClr>
                </a:solidFill>
                <a:latin typeface="Dosis-Book"/>
              </a:rPr>
              <a:t> </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dirty="0" err="1">
                <a:solidFill>
                  <a:schemeClr val="tx1">
                    <a:lumMod val="50000"/>
                    <a:lumOff val="50000"/>
                  </a:schemeClr>
                </a:solidFill>
                <a:latin typeface="Dosis-Book"/>
              </a:rPr>
              <a:t>Consolidado</a:t>
            </a:r>
            <a:r>
              <a:rPr lang="en-US" sz="1100" dirty="0">
                <a:solidFill>
                  <a:schemeClr val="tx1">
                    <a:lumMod val="50000"/>
                    <a:lumOff val="50000"/>
                  </a:schemeClr>
                </a:solidFill>
                <a:latin typeface="Dosis-Book"/>
              </a:rPr>
              <a:t> 1º </a:t>
            </a:r>
            <a:r>
              <a:rPr lang="en-US" sz="1100" dirty="0" err="1">
                <a:solidFill>
                  <a:schemeClr val="tx1">
                    <a:lumMod val="50000"/>
                    <a:lumOff val="50000"/>
                  </a:schemeClr>
                </a:solidFill>
                <a:latin typeface="Dosis-Book"/>
              </a:rPr>
              <a:t>Trimestre</a:t>
            </a:r>
            <a:r>
              <a:rPr lang="en-US" sz="1100" dirty="0">
                <a:solidFill>
                  <a:schemeClr val="tx1">
                    <a:lumMod val="50000"/>
                    <a:lumOff val="50000"/>
                  </a:schemeClr>
                </a:solidFill>
                <a:latin typeface="Dosis-Book"/>
              </a:rPr>
              <a:t> de 2024</a:t>
            </a:r>
            <a:r>
              <a:rPr lang="pt-BR" sz="1100" dirty="0">
                <a:solidFill>
                  <a:schemeClr val="tx1">
                    <a:lumMod val="50000"/>
                    <a:lumOff val="50000"/>
                  </a:schemeClr>
                </a:solidFill>
                <a:latin typeface="Dosis-Book"/>
              </a:rPr>
              <a:t>| Bairros que mais emitem NFE-s</a:t>
            </a:r>
            <a:r>
              <a:rPr lang="en-US" sz="1100" dirty="0">
                <a:solidFill>
                  <a:schemeClr val="tx1">
                    <a:lumMod val="50000"/>
                    <a:lumOff val="50000"/>
                  </a:schemeClr>
                </a:solidFill>
                <a:latin typeface="Dosis-Book"/>
              </a:rPr>
              <a:t> </a:t>
            </a:r>
          </a:p>
        </p:txBody>
      </p:sp>
      <p:graphicFrame>
        <p:nvGraphicFramePr>
          <p:cNvPr id="4" name="Gráfico 3">
            <a:extLst>
              <a:ext uri="{FF2B5EF4-FFF2-40B4-BE49-F238E27FC236}">
                <a16:creationId xmlns:a16="http://schemas.microsoft.com/office/drawing/2014/main" id="{0F73C0A9-845A-4E8A-ED5E-011274B3D903}"/>
              </a:ext>
            </a:extLst>
          </p:cNvPr>
          <p:cNvGraphicFramePr>
            <a:graphicFrameLocks/>
          </p:cNvGraphicFramePr>
          <p:nvPr>
            <p:extLst>
              <p:ext uri="{D42A27DB-BD31-4B8C-83A1-F6EECF244321}">
                <p14:modId xmlns:p14="http://schemas.microsoft.com/office/powerpoint/2010/main" val="1907729849"/>
              </p:ext>
            </p:extLst>
          </p:nvPr>
        </p:nvGraphicFramePr>
        <p:xfrm>
          <a:off x="6483927" y="2062473"/>
          <a:ext cx="5623910" cy="45494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tângulo 4">
            <a:extLst>
              <a:ext uri="{FF2B5EF4-FFF2-40B4-BE49-F238E27FC236}">
                <a16:creationId xmlns:a16="http://schemas.microsoft.com/office/drawing/2014/main" id="{883D5037-F7C5-2FC7-CA28-3669E02B3F08}"/>
              </a:ext>
            </a:extLst>
          </p:cNvPr>
          <p:cNvSpPr/>
          <p:nvPr/>
        </p:nvSpPr>
        <p:spPr>
          <a:xfrm>
            <a:off x="332517" y="1133977"/>
            <a:ext cx="11329829" cy="375431"/>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FFF13C77-AFF6-3202-52C0-E7679FD1F975}"/>
              </a:ext>
            </a:extLst>
          </p:cNvPr>
          <p:cNvSpPr txBox="1"/>
          <p:nvPr/>
        </p:nvSpPr>
        <p:spPr>
          <a:xfrm>
            <a:off x="330452" y="1132656"/>
            <a:ext cx="113443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err="1">
                <a:latin typeface="Dosis"/>
                <a:cs typeface="Times New Roman"/>
              </a:rPr>
              <a:t>Os</a:t>
            </a:r>
            <a:r>
              <a:rPr lang="en-US" sz="1200" dirty="0">
                <a:latin typeface="Dosis"/>
                <a:cs typeface="Times New Roman"/>
              </a:rPr>
              <a:t> </a:t>
            </a:r>
            <a:r>
              <a:rPr lang="en-US" sz="1200" dirty="0" err="1">
                <a:latin typeface="Dosis"/>
                <a:cs typeface="Times New Roman"/>
              </a:rPr>
              <a:t>gráficos</a:t>
            </a:r>
            <a:r>
              <a:rPr lang="en-US" sz="1200" dirty="0">
                <a:latin typeface="Dosis"/>
                <a:cs typeface="Times New Roman"/>
              </a:rPr>
              <a:t> </a:t>
            </a:r>
            <a:r>
              <a:rPr lang="en-US" sz="1200" dirty="0" err="1">
                <a:latin typeface="Dosis"/>
                <a:cs typeface="Times New Roman"/>
              </a:rPr>
              <a:t>abaixo</a:t>
            </a:r>
            <a:r>
              <a:rPr lang="en-US" sz="1200" dirty="0">
                <a:latin typeface="Dosis"/>
                <a:cs typeface="Times New Roman"/>
              </a:rPr>
              <a:t> </a:t>
            </a:r>
            <a:r>
              <a:rPr lang="en-US" sz="1200" dirty="0" err="1">
                <a:latin typeface="Dosis"/>
                <a:cs typeface="Times New Roman"/>
              </a:rPr>
              <a:t>apresentam</a:t>
            </a:r>
            <a:r>
              <a:rPr lang="en-US" sz="1200" dirty="0">
                <a:latin typeface="Dosis"/>
                <a:cs typeface="Times New Roman"/>
              </a:rPr>
              <a:t> </a:t>
            </a:r>
            <a:r>
              <a:rPr lang="en-US" sz="1200" dirty="0" err="1">
                <a:latin typeface="Dosis"/>
                <a:cs typeface="Times New Roman"/>
              </a:rPr>
              <a:t>os</a:t>
            </a:r>
            <a:r>
              <a:rPr lang="en-US" sz="1200" dirty="0">
                <a:latin typeface="Dosis"/>
                <a:cs typeface="Times New Roman"/>
              </a:rPr>
              <a:t> </a:t>
            </a:r>
            <a:r>
              <a:rPr lang="en-US" sz="1200" dirty="0" err="1">
                <a:latin typeface="Dosis"/>
                <a:cs typeface="Times New Roman"/>
              </a:rPr>
              <a:t>setores</a:t>
            </a:r>
            <a:r>
              <a:rPr lang="en-US" sz="1200" dirty="0">
                <a:latin typeface="Dosis"/>
                <a:cs typeface="Times New Roman"/>
              </a:rPr>
              <a:t> </a:t>
            </a:r>
            <a:r>
              <a:rPr lang="en-US" sz="1200" dirty="0" err="1">
                <a:latin typeface="Dosis"/>
                <a:cs typeface="Times New Roman"/>
              </a:rPr>
              <a:t>mais</a:t>
            </a:r>
            <a:r>
              <a:rPr lang="en-US" sz="1200" dirty="0">
                <a:latin typeface="Dosis"/>
                <a:cs typeface="Times New Roman"/>
              </a:rPr>
              <a:t> </a:t>
            </a:r>
            <a:r>
              <a:rPr lang="en-US" sz="1200" dirty="0" err="1">
                <a:latin typeface="Dosis"/>
                <a:cs typeface="Times New Roman"/>
              </a:rPr>
              <a:t>significativos</a:t>
            </a:r>
            <a:r>
              <a:rPr lang="en-US" sz="1200" dirty="0">
                <a:latin typeface="Dosis"/>
                <a:cs typeface="Times New Roman"/>
              </a:rPr>
              <a:t> </a:t>
            </a:r>
            <a:r>
              <a:rPr lang="en-US" sz="1200" dirty="0" err="1">
                <a:latin typeface="Dosis"/>
                <a:cs typeface="Times New Roman"/>
              </a:rPr>
              <a:t>na</a:t>
            </a:r>
            <a:r>
              <a:rPr lang="en-US" sz="1200" dirty="0">
                <a:latin typeface="Dosis"/>
                <a:cs typeface="Times New Roman"/>
              </a:rPr>
              <a:t> </a:t>
            </a:r>
            <a:r>
              <a:rPr lang="en-US" sz="1200" dirty="0" err="1">
                <a:latin typeface="Dosis"/>
                <a:cs typeface="Times New Roman"/>
              </a:rPr>
              <a:t>composi</a:t>
            </a:r>
            <a:r>
              <a:rPr lang="pt-BR" sz="1200" dirty="0" err="1">
                <a:latin typeface="Dosis"/>
                <a:cs typeface="Times New Roman"/>
              </a:rPr>
              <a:t>ção</a:t>
            </a:r>
            <a:r>
              <a:rPr lang="en-US" sz="1200" dirty="0">
                <a:latin typeface="Dosis"/>
                <a:cs typeface="Times New Roman"/>
              </a:rPr>
              <a:t> dos </a:t>
            </a:r>
            <a:r>
              <a:rPr lang="en-US" sz="1200" dirty="0" err="1">
                <a:latin typeface="Dosis"/>
                <a:cs typeface="Times New Roman"/>
              </a:rPr>
              <a:t>montantes</a:t>
            </a:r>
            <a:r>
              <a:rPr lang="en-US" sz="1200" dirty="0">
                <a:latin typeface="Dosis"/>
                <a:cs typeface="Times New Roman"/>
              </a:rPr>
              <a:t> </a:t>
            </a:r>
            <a:r>
              <a:rPr lang="en-US" sz="1200" dirty="0" err="1">
                <a:latin typeface="Dosis"/>
                <a:cs typeface="Times New Roman"/>
              </a:rPr>
              <a:t>absolutos</a:t>
            </a:r>
            <a:r>
              <a:rPr lang="en-US" sz="1200" dirty="0">
                <a:latin typeface="Dosis"/>
                <a:cs typeface="Times New Roman"/>
              </a:rPr>
              <a:t> de </a:t>
            </a:r>
            <a:r>
              <a:rPr lang="en-US" sz="1200" dirty="0" err="1">
                <a:latin typeface="Dosis"/>
                <a:cs typeface="Times New Roman"/>
              </a:rPr>
              <a:t>notas</a:t>
            </a:r>
            <a:r>
              <a:rPr lang="en-US" sz="1200" dirty="0">
                <a:latin typeface="Dosis"/>
                <a:cs typeface="Times New Roman"/>
              </a:rPr>
              <a:t> </a:t>
            </a:r>
            <a:r>
              <a:rPr lang="en-US" sz="1200" dirty="0" err="1">
                <a:latin typeface="Dosis"/>
                <a:cs typeface="Times New Roman"/>
              </a:rPr>
              <a:t>fiscais</a:t>
            </a:r>
            <a:r>
              <a:rPr lang="en-US" sz="1200" dirty="0">
                <a:latin typeface="Dosis"/>
                <a:cs typeface="Times New Roman"/>
              </a:rPr>
              <a:t> </a:t>
            </a:r>
            <a:r>
              <a:rPr lang="en-US" sz="1200" dirty="0" err="1">
                <a:latin typeface="Dosis"/>
                <a:cs typeface="Times New Roman"/>
              </a:rPr>
              <a:t>emitidas</a:t>
            </a:r>
            <a:r>
              <a:rPr lang="en-US" sz="1200" dirty="0">
                <a:latin typeface="Dosis"/>
                <a:cs typeface="Times New Roman"/>
              </a:rPr>
              <a:t> </a:t>
            </a:r>
            <a:r>
              <a:rPr lang="en-US" sz="1200" dirty="0" err="1">
                <a:latin typeface="Dosis"/>
                <a:cs typeface="Times New Roman"/>
              </a:rPr>
              <a:t>nos</a:t>
            </a:r>
            <a:r>
              <a:rPr lang="en-US" sz="1200" dirty="0">
                <a:latin typeface="Dosis"/>
                <a:cs typeface="Times New Roman"/>
              </a:rPr>
              <a:t> </a:t>
            </a:r>
            <a:r>
              <a:rPr lang="en-US" sz="1200" dirty="0" err="1">
                <a:latin typeface="Dosis"/>
                <a:cs typeface="Times New Roman"/>
              </a:rPr>
              <a:t>bairros</a:t>
            </a:r>
            <a:r>
              <a:rPr lang="en-US" sz="1200" dirty="0">
                <a:latin typeface="Dosis"/>
                <a:cs typeface="Times New Roman"/>
              </a:rPr>
              <a:t> Centro e </a:t>
            </a:r>
            <a:r>
              <a:rPr lang="en-US" sz="1200" dirty="0" err="1">
                <a:latin typeface="Dosis"/>
                <a:cs typeface="Times New Roman"/>
              </a:rPr>
              <a:t>Icaraí</a:t>
            </a:r>
            <a:r>
              <a:rPr lang="en-US" sz="1200" dirty="0">
                <a:latin typeface="Dosis"/>
                <a:cs typeface="Times New Roman"/>
              </a:rPr>
              <a:t>.</a:t>
            </a:r>
            <a:endParaRPr lang="pt-PT" sz="1200" dirty="0">
              <a:latin typeface="Dosis"/>
              <a:cs typeface="Times New Roman"/>
            </a:endParaRPr>
          </a:p>
        </p:txBody>
      </p:sp>
      <p:graphicFrame>
        <p:nvGraphicFramePr>
          <p:cNvPr id="20" name="Gráfico 19">
            <a:extLst>
              <a:ext uri="{FF2B5EF4-FFF2-40B4-BE49-F238E27FC236}">
                <a16:creationId xmlns:a16="http://schemas.microsoft.com/office/drawing/2014/main" id="{FBD3D755-D5A9-5C42-3501-C8741C28C87B}"/>
              </a:ext>
            </a:extLst>
          </p:cNvPr>
          <p:cNvGraphicFramePr>
            <a:graphicFrameLocks/>
          </p:cNvGraphicFramePr>
          <p:nvPr>
            <p:extLst>
              <p:ext uri="{D42A27DB-BD31-4B8C-83A1-F6EECF244321}">
                <p14:modId xmlns:p14="http://schemas.microsoft.com/office/powerpoint/2010/main" val="128890134"/>
              </p:ext>
            </p:extLst>
          </p:nvPr>
        </p:nvGraphicFramePr>
        <p:xfrm>
          <a:off x="285401" y="1638487"/>
          <a:ext cx="5712030" cy="5028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a:extLst>
              <a:ext uri="{FF2B5EF4-FFF2-40B4-BE49-F238E27FC236}">
                <a16:creationId xmlns:a16="http://schemas.microsoft.com/office/drawing/2014/main" id="{19114D56-8FDB-D3D8-D938-D9B735BF6A3E}"/>
              </a:ext>
            </a:extLst>
          </p:cNvPr>
          <p:cNvGraphicFramePr>
            <a:graphicFrameLocks/>
          </p:cNvGraphicFramePr>
          <p:nvPr>
            <p:extLst>
              <p:ext uri="{D42A27DB-BD31-4B8C-83A1-F6EECF244321}">
                <p14:modId xmlns:p14="http://schemas.microsoft.com/office/powerpoint/2010/main" val="3341714035"/>
              </p:ext>
            </p:extLst>
          </p:nvPr>
        </p:nvGraphicFramePr>
        <p:xfrm>
          <a:off x="6095998" y="1733798"/>
          <a:ext cx="6325592" cy="49831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959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1">
            <a:extLst>
              <a:ext uri="{FF2B5EF4-FFF2-40B4-BE49-F238E27FC236}">
                <a16:creationId xmlns:a16="http://schemas.microsoft.com/office/drawing/2014/main" id="{0B719778-3400-4FE9-BEB5-6738425F5891}"/>
              </a:ext>
            </a:extLst>
          </p:cNvPr>
          <p:cNvSpPr/>
          <p:nvPr/>
        </p:nvSpPr>
        <p:spPr>
          <a:xfrm>
            <a:off x="7695448" y="0"/>
            <a:ext cx="4511542" cy="6858000"/>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23</a:t>
            </a:r>
          </a:p>
        </p:txBody>
      </p:sp>
      <p:sp>
        <p:nvSpPr>
          <p:cNvPr id="17" name="TextBox 16">
            <a:extLst>
              <a:ext uri="{FF2B5EF4-FFF2-40B4-BE49-F238E27FC236}">
                <a16:creationId xmlns:a16="http://schemas.microsoft.com/office/drawing/2014/main" id="{7AD5F80B-904F-488A-A8DB-DB0FDA05682F}"/>
              </a:ext>
            </a:extLst>
          </p:cNvPr>
          <p:cNvSpPr txBox="1"/>
          <p:nvPr/>
        </p:nvSpPr>
        <p:spPr>
          <a:xfrm>
            <a:off x="188077" y="491807"/>
            <a:ext cx="7399146" cy="723275"/>
          </a:xfrm>
          <a:prstGeom prst="rect">
            <a:avLst/>
          </a:prstGeom>
          <a:noFill/>
          <a:ln w="0">
            <a:solidFill>
              <a:schemeClr val="bg1"/>
            </a:solidFill>
          </a:ln>
        </p:spPr>
        <p:txBody>
          <a:bodyPr wrap="square" lIns="91440" tIns="45720" rIns="91440" bIns="45720" anchor="t">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a:t>
            </a:r>
            <a:r>
              <a:rPr lang="en-US" sz="1400" b="1" baseline="0" dirty="0">
                <a:solidFill>
                  <a:schemeClr val="tx1">
                    <a:lumMod val="50000"/>
                    <a:lumOff val="50000"/>
                  </a:schemeClr>
                </a:solidFill>
                <a:latin typeface="Dosis-Book"/>
              </a:rPr>
              <a:t> 11</a:t>
            </a:r>
          </a:p>
          <a:p>
            <a:pPr algn="ctr">
              <a:defRPr sz="1400" b="0" i="0" u="none" strike="noStrike" kern="1200" spc="0" baseline="0">
                <a:solidFill>
                  <a:sysClr val="windowText" lastClr="000000">
                    <a:lumMod val="65000"/>
                    <a:lumOff val="35000"/>
                  </a:sysClr>
                </a:solidFill>
                <a:latin typeface="+mn-lt"/>
                <a:ea typeface="+mn-ea"/>
                <a:cs typeface="+mn-cs"/>
              </a:defRPr>
            </a:pPr>
            <a:r>
              <a:rPr lang="en-US" sz="1600" b="1" dirty="0">
                <a:solidFill>
                  <a:schemeClr val="accent6">
                    <a:lumMod val="50000"/>
                  </a:schemeClr>
                </a:solidFill>
                <a:latin typeface="Dosis-Book"/>
              </a:rPr>
              <a:t>TOP 7 </a:t>
            </a:r>
            <a:r>
              <a:rPr lang="en-US" sz="1600" b="1" dirty="0" err="1">
                <a:solidFill>
                  <a:schemeClr val="accent6">
                    <a:lumMod val="50000"/>
                  </a:schemeClr>
                </a:solidFill>
                <a:latin typeface="Dosis-Book"/>
              </a:rPr>
              <a:t>Bairros</a:t>
            </a:r>
            <a:r>
              <a:rPr lang="en-US" sz="1600" b="1" dirty="0">
                <a:solidFill>
                  <a:schemeClr val="accent6">
                    <a:lumMod val="50000"/>
                  </a:schemeClr>
                </a:solidFill>
                <a:latin typeface="Dosis-Book"/>
              </a:rPr>
              <a:t> - </a:t>
            </a:r>
            <a:r>
              <a:rPr lang="en-US" sz="1600" b="1" dirty="0" err="1">
                <a:solidFill>
                  <a:schemeClr val="accent6">
                    <a:lumMod val="50000"/>
                  </a:schemeClr>
                </a:solidFill>
                <a:latin typeface="Dosis-Book"/>
              </a:rPr>
              <a:t>Arrecadação</a:t>
            </a:r>
            <a:r>
              <a:rPr lang="en-US" sz="1600" b="1" dirty="0">
                <a:solidFill>
                  <a:schemeClr val="accent6">
                    <a:lumMod val="50000"/>
                  </a:schemeClr>
                </a:solidFill>
                <a:latin typeface="Dosis-Book"/>
              </a:rPr>
              <a:t> de ISS </a:t>
            </a:r>
            <a:r>
              <a:rPr lang="en-US" sz="1600" b="1" dirty="0" err="1">
                <a:solidFill>
                  <a:schemeClr val="accent6">
                    <a:lumMod val="50000"/>
                  </a:schemeClr>
                </a:solidFill>
                <a:latin typeface="Dosis-Book"/>
              </a:rPr>
              <a:t>em</a:t>
            </a:r>
            <a:r>
              <a:rPr lang="en-US" sz="1600" b="1" dirty="0">
                <a:solidFill>
                  <a:schemeClr val="accent6">
                    <a:lumMod val="50000"/>
                  </a:schemeClr>
                </a:solidFill>
                <a:latin typeface="Dosis-Book"/>
              </a:rPr>
              <a:t> </a:t>
            </a:r>
            <a:r>
              <a:rPr lang="en-US" sz="1600" b="1" dirty="0" err="1">
                <a:solidFill>
                  <a:schemeClr val="accent6">
                    <a:lumMod val="50000"/>
                  </a:schemeClr>
                </a:solidFill>
                <a:latin typeface="Dosis-Book"/>
              </a:rPr>
              <a:t>Niterói</a:t>
            </a:r>
            <a:endParaRPr lang="pt-BR" sz="1600" b="1" dirty="0">
              <a:solidFill>
                <a:schemeClr val="accent6">
                  <a:lumMod val="50000"/>
                </a:schemeClr>
              </a:solidFill>
              <a:latin typeface="Dosis-Book"/>
            </a:endParaRPr>
          </a:p>
          <a:p>
            <a:pPr algn="ctr">
              <a:defRPr sz="1400" b="0" i="0" u="none" strike="noStrike" kern="1200" spc="0" baseline="0">
                <a:solidFill>
                  <a:sysClr val="windowText" lastClr="000000">
                    <a:lumMod val="65000"/>
                    <a:lumOff val="35000"/>
                  </a:sysClr>
                </a:solidFill>
                <a:latin typeface="+mn-lt"/>
                <a:ea typeface="+mn-ea"/>
                <a:cs typeface="+mn-cs"/>
              </a:defRPr>
            </a:pPr>
            <a:r>
              <a:rPr lang="en-US" sz="1100" dirty="0" err="1">
                <a:solidFill>
                  <a:schemeClr val="tx1">
                    <a:lumMod val="50000"/>
                    <a:lumOff val="50000"/>
                  </a:schemeClr>
                </a:solidFill>
                <a:latin typeface="Dosis-Book"/>
              </a:rPr>
              <a:t>Consolidado</a:t>
            </a:r>
            <a:r>
              <a:rPr lang="en-US" sz="1100" dirty="0">
                <a:solidFill>
                  <a:schemeClr val="tx1">
                    <a:lumMod val="50000"/>
                    <a:lumOff val="50000"/>
                  </a:schemeClr>
                </a:solidFill>
                <a:latin typeface="Dosis-Book"/>
              </a:rPr>
              <a:t> do 1º </a:t>
            </a:r>
            <a:r>
              <a:rPr lang="en-US" sz="1100" dirty="0" err="1">
                <a:solidFill>
                  <a:schemeClr val="tx1">
                    <a:lumMod val="50000"/>
                    <a:lumOff val="50000"/>
                  </a:schemeClr>
                </a:solidFill>
                <a:latin typeface="Dosis-Book"/>
              </a:rPr>
              <a:t>Trimestre</a:t>
            </a:r>
            <a:r>
              <a:rPr lang="en-US" sz="1100" dirty="0">
                <a:solidFill>
                  <a:schemeClr val="tx1">
                    <a:lumMod val="50000"/>
                    <a:lumOff val="50000"/>
                  </a:schemeClr>
                </a:solidFill>
                <a:latin typeface="Dosis-Book"/>
              </a:rPr>
              <a:t> de 2024</a:t>
            </a:r>
            <a:r>
              <a:rPr lang="pt-BR" sz="1100" dirty="0">
                <a:solidFill>
                  <a:schemeClr val="tx1">
                    <a:lumMod val="50000"/>
                    <a:lumOff val="50000"/>
                  </a:schemeClr>
                </a:solidFill>
                <a:latin typeface="Dosis-Book"/>
              </a:rPr>
              <a:t>| Bairros que mais recolhem  ISS</a:t>
            </a:r>
          </a:p>
        </p:txBody>
      </p:sp>
      <p:sp>
        <p:nvSpPr>
          <p:cNvPr id="33" name="TextBox 32">
            <a:extLst>
              <a:ext uri="{FF2B5EF4-FFF2-40B4-BE49-F238E27FC236}">
                <a16:creationId xmlns:a16="http://schemas.microsoft.com/office/drawing/2014/main" id="{D2CFC29A-BC7A-4267-920A-BB8D759A4939}"/>
              </a:ext>
            </a:extLst>
          </p:cNvPr>
          <p:cNvSpPr txBox="1"/>
          <p:nvPr/>
        </p:nvSpPr>
        <p:spPr>
          <a:xfrm>
            <a:off x="2803377" y="3764611"/>
            <a:ext cx="6179126" cy="230832"/>
          </a:xfrm>
          <a:prstGeom prst="rect">
            <a:avLst/>
          </a:prstGeom>
          <a:noFill/>
        </p:spPr>
        <p:txBody>
          <a:bodyPr wrap="square">
            <a:spAutoFit/>
          </a:bodyPr>
          <a:lstStyle/>
          <a:p>
            <a:r>
              <a:rPr lang="en-US" sz="900">
                <a:solidFill>
                  <a:schemeClr val="bg1"/>
                </a:solidFill>
                <a:latin typeface="Dosis-Book"/>
              </a:rPr>
              <a:t>o</a:t>
            </a:r>
            <a:endParaRPr lang="pt-BR" sz="900">
              <a:solidFill>
                <a:schemeClr val="bg1"/>
              </a:solidFill>
            </a:endParaRPr>
          </a:p>
        </p:txBody>
      </p:sp>
      <p:sp>
        <p:nvSpPr>
          <p:cNvPr id="37" name="TextBox 36">
            <a:extLst>
              <a:ext uri="{FF2B5EF4-FFF2-40B4-BE49-F238E27FC236}">
                <a16:creationId xmlns:a16="http://schemas.microsoft.com/office/drawing/2014/main" id="{AB0323AC-92C3-4E50-AF5E-0EDFAD1920BC}"/>
              </a:ext>
            </a:extLst>
          </p:cNvPr>
          <p:cNvSpPr txBox="1"/>
          <p:nvPr/>
        </p:nvSpPr>
        <p:spPr>
          <a:xfrm>
            <a:off x="188077" y="5623596"/>
            <a:ext cx="6179126" cy="338554"/>
          </a:xfrm>
          <a:prstGeom prst="rect">
            <a:avLst/>
          </a:prstGeom>
          <a:noFill/>
        </p:spPr>
        <p:txBody>
          <a:bodyPr wrap="square" lIns="91440" tIns="45720" rIns="91440" bIns="45720" anchor="t">
            <a:spAutoFit/>
          </a:bodyPr>
          <a:lstStyle/>
          <a:p>
            <a:r>
              <a:rPr lang="pt-BR" sz="800" dirty="0">
                <a:solidFill>
                  <a:schemeClr val="tx1">
                    <a:lumMod val="50000"/>
                    <a:lumOff val="50000"/>
                  </a:schemeClr>
                </a:solidFill>
                <a:latin typeface="Dosis-Book"/>
              </a:rPr>
              <a:t>Regime de Caixa*</a:t>
            </a:r>
          </a:p>
          <a:p>
            <a:r>
              <a:rPr lang="pt-BR" sz="800" dirty="0">
                <a:solidFill>
                  <a:schemeClr val="tx1">
                    <a:lumMod val="50000"/>
                    <a:lumOff val="50000"/>
                  </a:schemeClr>
                </a:solidFill>
                <a:latin typeface="Dosis-Book"/>
              </a:rPr>
              <a:t>Valores nominais**</a:t>
            </a:r>
            <a:endParaRPr lang="pt-BR" sz="800" dirty="0">
              <a:solidFill>
                <a:schemeClr val="tx1">
                  <a:lumMod val="50000"/>
                  <a:lumOff val="50000"/>
                </a:schemeClr>
              </a:solidFill>
            </a:endParaRPr>
          </a:p>
        </p:txBody>
      </p:sp>
      <p:sp>
        <p:nvSpPr>
          <p:cNvPr id="38" name="TextBox 36">
            <a:extLst>
              <a:ext uri="{FF2B5EF4-FFF2-40B4-BE49-F238E27FC236}">
                <a16:creationId xmlns:a16="http://schemas.microsoft.com/office/drawing/2014/main" id="{C0F5A3A4-1339-4447-B59E-74635C9017A5}"/>
              </a:ext>
            </a:extLst>
          </p:cNvPr>
          <p:cNvSpPr txBox="1"/>
          <p:nvPr/>
        </p:nvSpPr>
        <p:spPr>
          <a:xfrm>
            <a:off x="7695448" y="5996"/>
            <a:ext cx="4403315" cy="6494085"/>
          </a:xfrm>
          <a:prstGeom prst="rect">
            <a:avLst/>
          </a:prstGeom>
          <a:noFill/>
        </p:spPr>
        <p:txBody>
          <a:bodyPr wrap="square" lIns="91440" tIns="45720" rIns="91440" bIns="45720" anchor="t">
            <a:spAutoFit/>
          </a:bodyPr>
          <a:lstStyle/>
          <a:p>
            <a:pPr algn="just">
              <a:lnSpc>
                <a:spcPct val="150000"/>
              </a:lnSpc>
              <a:spcAft>
                <a:spcPts val="600"/>
              </a:spcAft>
            </a:pPr>
            <a:endParaRPr lang="pt-BR" sz="1200" dirty="0">
              <a:latin typeface="Dosis"/>
              <a:ea typeface="Calibri"/>
              <a:cs typeface="Times New Roman"/>
            </a:endParaRPr>
          </a:p>
          <a:p>
            <a:pPr algn="just">
              <a:lnSpc>
                <a:spcPct val="150000"/>
              </a:lnSpc>
              <a:spcAft>
                <a:spcPts val="600"/>
              </a:spcAft>
            </a:pPr>
            <a:r>
              <a:rPr lang="pt-BR" sz="1200" dirty="0">
                <a:latin typeface="Dosis"/>
                <a:ea typeface="Calibri"/>
                <a:cs typeface="Times New Roman"/>
              </a:rPr>
              <a:t>O </a:t>
            </a:r>
            <a:r>
              <a:rPr lang="pt-BR" sz="1200" b="1" dirty="0">
                <a:latin typeface="Dosis"/>
                <a:ea typeface="Calibri"/>
                <a:cs typeface="Times New Roman"/>
              </a:rPr>
              <a:t>G</a:t>
            </a:r>
            <a:r>
              <a:rPr lang="en-US" sz="1200" b="1" dirty="0">
                <a:latin typeface="Dosis"/>
                <a:ea typeface="Calibri"/>
                <a:cs typeface="Times New Roman"/>
              </a:rPr>
              <a:t>r</a:t>
            </a:r>
            <a:r>
              <a:rPr lang="pt-BR" sz="1200" b="1" dirty="0" err="1">
                <a:latin typeface="Dosis"/>
                <a:ea typeface="Calibri"/>
                <a:cs typeface="Times New Roman"/>
              </a:rPr>
              <a:t>áfico</a:t>
            </a:r>
            <a:r>
              <a:rPr lang="pt-BR" sz="1200" b="1" dirty="0">
                <a:latin typeface="Dosis"/>
                <a:ea typeface="Calibri"/>
                <a:cs typeface="Times New Roman"/>
              </a:rPr>
              <a:t> 11</a:t>
            </a:r>
            <a:r>
              <a:rPr lang="pt-BR" sz="1200" dirty="0">
                <a:effectLst/>
                <a:latin typeface="Dosis"/>
                <a:ea typeface="Calibri"/>
                <a:cs typeface="Times New Roman"/>
              </a:rPr>
              <a:t> apresenta os sete bairros que mais contribuíram para o recolhimento de ISS na cidade no período apurado </a:t>
            </a:r>
            <a:r>
              <a:rPr lang="pt-BR" sz="1200" dirty="0">
                <a:latin typeface="Dosis"/>
                <a:ea typeface="Calibri"/>
                <a:cs typeface="Times New Roman"/>
              </a:rPr>
              <a:t>(1º Trimestre/</a:t>
            </a:r>
            <a:r>
              <a:rPr lang="en-US" sz="1200" dirty="0">
                <a:latin typeface="Dosis"/>
                <a:ea typeface="Calibri"/>
                <a:cs typeface="Times New Roman"/>
              </a:rPr>
              <a:t>2024).</a:t>
            </a:r>
          </a:p>
          <a:p>
            <a:pPr algn="just">
              <a:lnSpc>
                <a:spcPct val="150000"/>
              </a:lnSpc>
              <a:spcAft>
                <a:spcPts val="600"/>
              </a:spcAft>
            </a:pPr>
            <a:r>
              <a:rPr lang="en-US" sz="1200" dirty="0">
                <a:effectLst/>
                <a:latin typeface="Dosis"/>
                <a:ea typeface="Calibri"/>
                <a:cs typeface="Times New Roman"/>
              </a:rPr>
              <a:t>A </a:t>
            </a:r>
            <a:r>
              <a:rPr lang="en-US" sz="1200" dirty="0" err="1">
                <a:effectLst/>
                <a:latin typeface="Dosis"/>
                <a:ea typeface="Calibri"/>
                <a:cs typeface="Times New Roman"/>
              </a:rPr>
              <a:t>seguir</a:t>
            </a:r>
            <a:r>
              <a:rPr lang="en-US" sz="1200" dirty="0">
                <a:effectLst/>
                <a:latin typeface="Dosis"/>
                <a:ea typeface="Calibri"/>
                <a:cs typeface="Times New Roman"/>
              </a:rPr>
              <a:t>, </a:t>
            </a:r>
            <a:r>
              <a:rPr lang="en-US" sz="1200" dirty="0" err="1">
                <a:effectLst/>
                <a:latin typeface="Dosis"/>
                <a:ea typeface="Calibri"/>
                <a:cs typeface="Times New Roman"/>
              </a:rPr>
              <a:t>nos</a:t>
            </a:r>
            <a:r>
              <a:rPr lang="en-US" sz="1200" dirty="0">
                <a:effectLst/>
                <a:latin typeface="Dosis"/>
                <a:ea typeface="Calibri"/>
                <a:cs typeface="Times New Roman"/>
              </a:rPr>
              <a:t> </a:t>
            </a:r>
            <a:r>
              <a:rPr lang="en-US" sz="1200" b="1" dirty="0" err="1">
                <a:effectLst/>
                <a:latin typeface="Dosis"/>
                <a:ea typeface="Calibri"/>
                <a:cs typeface="Times New Roman"/>
              </a:rPr>
              <a:t>Gráficos</a:t>
            </a:r>
            <a:r>
              <a:rPr lang="en-US" sz="1200" b="1" dirty="0">
                <a:effectLst/>
                <a:latin typeface="Dosis"/>
                <a:ea typeface="Calibri"/>
                <a:cs typeface="Times New Roman"/>
              </a:rPr>
              <a:t> 12 e 13</a:t>
            </a:r>
            <a:r>
              <a:rPr lang="en-US" sz="1200" dirty="0">
                <a:effectLst/>
                <a:latin typeface="Dosis"/>
                <a:ea typeface="Calibri"/>
                <a:cs typeface="Times New Roman"/>
              </a:rPr>
              <a:t>, </a:t>
            </a:r>
            <a:r>
              <a:rPr lang="en-US" sz="1200" dirty="0" err="1">
                <a:latin typeface="Dosis"/>
                <a:ea typeface="Calibri"/>
                <a:cs typeface="Times New Roman"/>
              </a:rPr>
              <a:t>apresentamos</a:t>
            </a:r>
            <a:r>
              <a:rPr lang="en-US" sz="1200" dirty="0">
                <a:latin typeface="Dosis"/>
                <a:ea typeface="Calibri"/>
                <a:cs typeface="Times New Roman"/>
              </a:rPr>
              <a:t> </a:t>
            </a:r>
            <a:r>
              <a:rPr lang="en-US" sz="1200" dirty="0" err="1">
                <a:latin typeface="Dosis"/>
                <a:ea typeface="Calibri"/>
                <a:cs typeface="Times New Roman"/>
              </a:rPr>
              <a:t>os</a:t>
            </a:r>
            <a:r>
              <a:rPr lang="en-US" sz="1200" dirty="0">
                <a:latin typeface="Dosis"/>
                <a:ea typeface="Calibri"/>
                <a:cs typeface="Times New Roman"/>
              </a:rPr>
              <a:t> </a:t>
            </a:r>
            <a:r>
              <a:rPr lang="en-US" sz="1200" dirty="0" err="1">
                <a:latin typeface="Dosis"/>
                <a:ea typeface="Calibri"/>
                <a:cs typeface="Times New Roman"/>
              </a:rPr>
              <a:t>principais</a:t>
            </a:r>
            <a:r>
              <a:rPr lang="en-US" sz="1200" dirty="0">
                <a:latin typeface="Dosis"/>
                <a:ea typeface="Calibri"/>
                <a:cs typeface="Times New Roman"/>
              </a:rPr>
              <a:t> </a:t>
            </a:r>
            <a:r>
              <a:rPr lang="en-US" sz="1200" dirty="0" err="1">
                <a:latin typeface="Dosis"/>
                <a:ea typeface="Calibri"/>
                <a:cs typeface="Times New Roman"/>
              </a:rPr>
              <a:t>responsáveis</a:t>
            </a:r>
            <a:r>
              <a:rPr lang="en-US" sz="1200" dirty="0">
                <a:latin typeface="Dosis"/>
                <a:ea typeface="Calibri"/>
                <a:cs typeface="Times New Roman"/>
              </a:rPr>
              <a:t> pela </a:t>
            </a:r>
            <a:r>
              <a:rPr lang="en-US" sz="1200" dirty="0" err="1">
                <a:latin typeface="Dosis"/>
                <a:ea typeface="Calibri"/>
                <a:cs typeface="Times New Roman"/>
              </a:rPr>
              <a:t>composi</a:t>
            </a:r>
            <a:r>
              <a:rPr lang="pt-BR" sz="1200" dirty="0" err="1">
                <a:latin typeface="Dosis"/>
                <a:ea typeface="Calibri"/>
                <a:cs typeface="Times New Roman"/>
              </a:rPr>
              <a:t>ção</a:t>
            </a:r>
            <a:r>
              <a:rPr lang="en-US" sz="1200" dirty="0">
                <a:latin typeface="Dosis"/>
                <a:ea typeface="Calibri"/>
                <a:cs typeface="Times New Roman"/>
              </a:rPr>
              <a:t> dos </a:t>
            </a:r>
            <a:r>
              <a:rPr lang="en-US" sz="1200" dirty="0" err="1">
                <a:latin typeface="Dosis"/>
                <a:ea typeface="Calibri"/>
                <a:cs typeface="Times New Roman"/>
              </a:rPr>
              <a:t>números</a:t>
            </a:r>
            <a:r>
              <a:rPr lang="en-US" sz="1200" dirty="0">
                <a:latin typeface="Dosis"/>
                <a:ea typeface="Calibri"/>
                <a:cs typeface="Times New Roman"/>
              </a:rPr>
              <a:t> </a:t>
            </a:r>
            <a:r>
              <a:rPr lang="en-US" sz="1200" dirty="0" err="1">
                <a:latin typeface="Dosis"/>
                <a:ea typeface="Calibri"/>
                <a:cs typeface="Times New Roman"/>
              </a:rPr>
              <a:t>ao</a:t>
            </a:r>
            <a:r>
              <a:rPr lang="en-US" sz="1200" dirty="0">
                <a:latin typeface="Dosis"/>
                <a:ea typeface="Calibri"/>
                <a:cs typeface="Times New Roman"/>
              </a:rPr>
              <a:t> </a:t>
            </a:r>
            <a:r>
              <a:rPr lang="en-US" sz="1200" dirty="0" err="1">
                <a:latin typeface="Dosis"/>
                <a:ea typeface="Calibri"/>
                <a:cs typeface="Times New Roman"/>
              </a:rPr>
              <a:t>lado</a:t>
            </a:r>
            <a:r>
              <a:rPr lang="en-US" sz="1200" dirty="0">
                <a:latin typeface="Dosis"/>
                <a:ea typeface="Calibri"/>
                <a:cs typeface="Times New Roman"/>
              </a:rPr>
              <a:t>, </a:t>
            </a:r>
            <a:r>
              <a:rPr lang="en-US" sz="1200" dirty="0" err="1">
                <a:latin typeface="Dosis"/>
                <a:ea typeface="Calibri"/>
                <a:cs typeface="Times New Roman"/>
              </a:rPr>
              <a:t>ou</a:t>
            </a:r>
            <a:r>
              <a:rPr lang="en-US" sz="1200" dirty="0">
                <a:latin typeface="Dosis"/>
                <a:ea typeface="Calibri"/>
                <a:cs typeface="Times New Roman"/>
              </a:rPr>
              <a:t> </a:t>
            </a:r>
            <a:r>
              <a:rPr lang="en-US" sz="1200" dirty="0" err="1">
                <a:latin typeface="Dosis"/>
                <a:ea typeface="Calibri"/>
                <a:cs typeface="Times New Roman"/>
              </a:rPr>
              <a:t>seja</a:t>
            </a:r>
            <a:r>
              <a:rPr lang="en-US" sz="1200" dirty="0">
                <a:latin typeface="Dosis"/>
                <a:ea typeface="Calibri"/>
                <a:cs typeface="Times New Roman"/>
              </a:rPr>
              <a:t>, as </a:t>
            </a:r>
            <a:r>
              <a:rPr lang="en-US" sz="1200" dirty="0" err="1">
                <a:latin typeface="Dosis"/>
                <a:ea typeface="Calibri"/>
                <a:cs typeface="Times New Roman"/>
              </a:rPr>
              <a:t>atividades</a:t>
            </a:r>
            <a:r>
              <a:rPr lang="en-US" sz="1200" dirty="0">
                <a:latin typeface="Dosis"/>
                <a:ea typeface="Calibri"/>
                <a:cs typeface="Times New Roman"/>
              </a:rPr>
              <a:t> </a:t>
            </a:r>
            <a:r>
              <a:rPr lang="en-US" sz="1200" dirty="0" err="1">
                <a:latin typeface="Dosis"/>
                <a:ea typeface="Calibri"/>
                <a:cs typeface="Times New Roman"/>
              </a:rPr>
              <a:t>econômicas</a:t>
            </a:r>
            <a:r>
              <a:rPr lang="en-US" sz="1200" dirty="0">
                <a:latin typeface="Dosis"/>
                <a:ea typeface="Calibri"/>
                <a:cs typeface="Times New Roman"/>
              </a:rPr>
              <a:t> do Centro e da Ilha da Conceição que </a:t>
            </a:r>
            <a:r>
              <a:rPr lang="en-US" sz="1200" dirty="0" err="1">
                <a:latin typeface="Dosis"/>
                <a:ea typeface="Calibri"/>
                <a:cs typeface="Times New Roman"/>
              </a:rPr>
              <a:t>mais</a:t>
            </a:r>
            <a:r>
              <a:rPr lang="en-US" sz="1200" dirty="0">
                <a:latin typeface="Dosis"/>
                <a:ea typeface="Calibri"/>
                <a:cs typeface="Times New Roman"/>
              </a:rPr>
              <a:t> </a:t>
            </a:r>
            <a:r>
              <a:rPr lang="en-US" sz="1200" dirty="0" err="1">
                <a:latin typeface="Dosis"/>
                <a:ea typeface="Calibri"/>
                <a:cs typeface="Times New Roman"/>
              </a:rPr>
              <a:t>contribuíram</a:t>
            </a:r>
            <a:r>
              <a:rPr lang="en-US" sz="1200" dirty="0">
                <a:latin typeface="Dosis"/>
                <a:ea typeface="Calibri"/>
                <a:cs typeface="Times New Roman"/>
              </a:rPr>
              <a:t> com o Tesouro Municipal no </a:t>
            </a:r>
            <a:r>
              <a:rPr lang="en-US" sz="1200" dirty="0" err="1">
                <a:latin typeface="Dosis"/>
                <a:ea typeface="Calibri"/>
                <a:cs typeface="Times New Roman"/>
              </a:rPr>
              <a:t>tocante</a:t>
            </a:r>
            <a:r>
              <a:rPr lang="en-US" sz="1200" dirty="0">
                <a:latin typeface="Dosis"/>
                <a:ea typeface="Calibri"/>
                <a:cs typeface="Times New Roman"/>
              </a:rPr>
              <a:t> </a:t>
            </a:r>
            <a:r>
              <a:rPr lang="en-US" sz="1200" dirty="0" err="1">
                <a:latin typeface="Dosis"/>
                <a:ea typeface="Calibri"/>
                <a:cs typeface="Times New Roman"/>
              </a:rPr>
              <a:t>ao</a:t>
            </a:r>
            <a:r>
              <a:rPr lang="en-US" sz="1200" dirty="0">
                <a:latin typeface="Dosis"/>
                <a:ea typeface="Calibri"/>
                <a:cs typeface="Times New Roman"/>
              </a:rPr>
              <a:t> ISS. </a:t>
            </a:r>
            <a:endParaRPr lang="en-US" sz="1200" dirty="0">
              <a:latin typeface="Dosis"/>
              <a:ea typeface="Calibri" panose="020F0502020204030204" pitchFamily="34" charset="0"/>
              <a:cs typeface="Times New Roman"/>
            </a:endParaRPr>
          </a:p>
          <a:p>
            <a:pPr algn="just">
              <a:lnSpc>
                <a:spcPct val="150000"/>
              </a:lnSpc>
              <a:spcAft>
                <a:spcPts val="600"/>
              </a:spcAft>
            </a:pPr>
            <a:r>
              <a:rPr lang="en-US" sz="1200" dirty="0" err="1">
                <a:latin typeface="Dosis"/>
                <a:ea typeface="Calibri"/>
                <a:cs typeface="Times New Roman"/>
              </a:rPr>
              <a:t>Desde</a:t>
            </a:r>
            <a:r>
              <a:rPr lang="en-US" sz="1200" dirty="0">
                <a:latin typeface="Dosis"/>
                <a:ea typeface="Calibri"/>
                <a:cs typeface="Times New Roman"/>
              </a:rPr>
              <a:t> a </a:t>
            </a:r>
            <a:r>
              <a:rPr lang="en-US" sz="1200" dirty="0" err="1">
                <a:latin typeface="Dosis"/>
                <a:ea typeface="Calibri"/>
                <a:cs typeface="Times New Roman"/>
              </a:rPr>
              <a:t>criação</a:t>
            </a:r>
            <a:r>
              <a:rPr lang="en-US" sz="1200" dirty="0">
                <a:latin typeface="Dosis"/>
                <a:ea typeface="Calibri"/>
                <a:cs typeface="Times New Roman"/>
              </a:rPr>
              <a:t> </a:t>
            </a:r>
            <a:r>
              <a:rPr lang="en-US" sz="1200" dirty="0" err="1">
                <a:latin typeface="Dosis"/>
                <a:ea typeface="Calibri"/>
                <a:cs typeface="Times New Roman"/>
              </a:rPr>
              <a:t>deste</a:t>
            </a:r>
            <a:r>
              <a:rPr lang="en-US" sz="1200" dirty="0">
                <a:latin typeface="Dosis"/>
                <a:ea typeface="Calibri"/>
                <a:cs typeface="Times New Roman"/>
              </a:rPr>
              <a:t> Boletim, </a:t>
            </a:r>
            <a:r>
              <a:rPr lang="en-US" sz="1200" dirty="0" err="1">
                <a:latin typeface="Dosis"/>
                <a:ea typeface="Calibri"/>
                <a:cs typeface="Times New Roman"/>
              </a:rPr>
              <a:t>em</a:t>
            </a:r>
            <a:r>
              <a:rPr lang="en-US" sz="1200" dirty="0">
                <a:latin typeface="Dosis"/>
                <a:ea typeface="Calibri"/>
                <a:cs typeface="Times New Roman"/>
              </a:rPr>
              <a:t> </a:t>
            </a:r>
            <a:r>
              <a:rPr lang="en-US" sz="1200" dirty="0" err="1">
                <a:latin typeface="Dosis"/>
                <a:ea typeface="Calibri"/>
                <a:cs typeface="Times New Roman"/>
              </a:rPr>
              <a:t>janeiro</a:t>
            </a:r>
            <a:r>
              <a:rPr lang="en-US" sz="1200" dirty="0">
                <a:latin typeface="Dosis"/>
                <a:ea typeface="Calibri"/>
                <a:cs typeface="Times New Roman"/>
              </a:rPr>
              <a:t>/2021, </a:t>
            </a:r>
            <a:r>
              <a:rPr lang="en-US" sz="1200" dirty="0" err="1">
                <a:latin typeface="Dosis"/>
                <a:ea typeface="Calibri"/>
                <a:cs typeface="Times New Roman"/>
              </a:rPr>
              <a:t>os</a:t>
            </a:r>
            <a:r>
              <a:rPr lang="en-US" sz="1200" dirty="0">
                <a:latin typeface="Dosis"/>
                <a:ea typeface="Calibri"/>
                <a:cs typeface="Times New Roman"/>
              </a:rPr>
              <a:t> bairros do Centro e da Ilha da Conceição </a:t>
            </a:r>
            <a:r>
              <a:rPr lang="en-US" sz="1200" dirty="0" err="1">
                <a:latin typeface="Dosis"/>
                <a:ea typeface="Calibri"/>
                <a:cs typeface="Times New Roman"/>
              </a:rPr>
              <a:t>têm</a:t>
            </a:r>
            <a:r>
              <a:rPr lang="en-US" sz="1200" dirty="0">
                <a:latin typeface="Dosis"/>
                <a:ea typeface="Calibri"/>
                <a:cs typeface="Times New Roman"/>
              </a:rPr>
              <a:t> sempre </a:t>
            </a:r>
            <a:r>
              <a:rPr lang="en-US" sz="1200" dirty="0" err="1">
                <a:latin typeface="Dosis"/>
                <a:ea typeface="Calibri"/>
                <a:cs typeface="Times New Roman"/>
              </a:rPr>
              <a:t>ocupado</a:t>
            </a:r>
            <a:r>
              <a:rPr lang="en-US" sz="1200" dirty="0">
                <a:latin typeface="Dosis"/>
                <a:ea typeface="Calibri"/>
                <a:cs typeface="Times New Roman"/>
              </a:rPr>
              <a:t> a </a:t>
            </a:r>
            <a:r>
              <a:rPr lang="en-US" sz="1200" dirty="0" err="1">
                <a:latin typeface="Dosis"/>
                <a:ea typeface="Calibri"/>
                <a:cs typeface="Times New Roman"/>
              </a:rPr>
              <a:t>primeira</a:t>
            </a:r>
            <a:r>
              <a:rPr lang="en-US" sz="1200" dirty="0">
                <a:latin typeface="Dosis"/>
                <a:ea typeface="Calibri"/>
                <a:cs typeface="Times New Roman"/>
              </a:rPr>
              <a:t> e a </a:t>
            </a:r>
            <a:r>
              <a:rPr lang="en-US" sz="1200" dirty="0" err="1">
                <a:latin typeface="Dosis"/>
                <a:ea typeface="Calibri"/>
                <a:cs typeface="Times New Roman"/>
              </a:rPr>
              <a:t>segunda</a:t>
            </a:r>
            <a:r>
              <a:rPr lang="en-US" sz="1200" dirty="0">
                <a:latin typeface="Dosis"/>
                <a:ea typeface="Calibri"/>
                <a:cs typeface="Times New Roman"/>
              </a:rPr>
              <a:t> </a:t>
            </a:r>
            <a:r>
              <a:rPr lang="en-US" sz="1200" dirty="0" err="1">
                <a:latin typeface="Dosis"/>
                <a:ea typeface="Calibri"/>
                <a:cs typeface="Times New Roman"/>
              </a:rPr>
              <a:t>colocação</a:t>
            </a:r>
            <a:r>
              <a:rPr lang="en-US" sz="1200" dirty="0">
                <a:latin typeface="Dosis"/>
                <a:ea typeface="Calibri"/>
                <a:cs typeface="Times New Roman"/>
              </a:rPr>
              <a:t>, </a:t>
            </a:r>
            <a:r>
              <a:rPr lang="en-US" sz="1200" dirty="0" err="1">
                <a:latin typeface="Dosis"/>
                <a:ea typeface="Calibri"/>
                <a:cs typeface="Times New Roman"/>
              </a:rPr>
              <a:t>respectivamente</a:t>
            </a:r>
            <a:r>
              <a:rPr lang="en-US" sz="1200" dirty="0">
                <a:latin typeface="Dosis"/>
                <a:ea typeface="Calibri"/>
                <a:cs typeface="Times New Roman"/>
              </a:rPr>
              <a:t>, no que </a:t>
            </a:r>
            <a:r>
              <a:rPr lang="en-US" sz="1200" dirty="0" err="1">
                <a:latin typeface="Dosis"/>
                <a:ea typeface="Calibri"/>
                <a:cs typeface="Times New Roman"/>
              </a:rPr>
              <a:t>tange</a:t>
            </a:r>
            <a:r>
              <a:rPr lang="en-US" sz="1200" dirty="0">
                <a:latin typeface="Dosis"/>
                <a:ea typeface="Calibri"/>
                <a:cs typeface="Times New Roman"/>
              </a:rPr>
              <a:t> à </a:t>
            </a:r>
            <a:r>
              <a:rPr lang="en-US" sz="1200" dirty="0" err="1">
                <a:latin typeface="Dosis"/>
                <a:ea typeface="Calibri"/>
                <a:cs typeface="Times New Roman"/>
              </a:rPr>
              <a:t>arrecadação</a:t>
            </a:r>
            <a:r>
              <a:rPr lang="en-US" sz="1200" dirty="0">
                <a:latin typeface="Dosis"/>
                <a:ea typeface="Calibri"/>
                <a:cs typeface="Times New Roman"/>
              </a:rPr>
              <a:t> de ISS </a:t>
            </a:r>
            <a:r>
              <a:rPr lang="en-US" sz="1200" dirty="0" err="1">
                <a:latin typeface="Dosis"/>
                <a:ea typeface="Calibri"/>
                <a:cs typeface="Times New Roman"/>
              </a:rPr>
              <a:t>por</a:t>
            </a:r>
            <a:r>
              <a:rPr lang="en-US" sz="1200" dirty="0">
                <a:latin typeface="Dosis"/>
                <a:ea typeface="Calibri"/>
                <a:cs typeface="Times New Roman"/>
              </a:rPr>
              <a:t> bairro </a:t>
            </a:r>
            <a:r>
              <a:rPr lang="en-US" sz="1200" dirty="0" err="1">
                <a:latin typeface="Dosis"/>
                <a:ea typeface="Calibri"/>
                <a:cs typeface="Times New Roman"/>
              </a:rPr>
              <a:t>em</a:t>
            </a:r>
            <a:r>
              <a:rPr lang="en-US" sz="1200" dirty="0">
                <a:latin typeface="Dosis"/>
                <a:ea typeface="Calibri"/>
                <a:cs typeface="Times New Roman"/>
              </a:rPr>
              <a:t> </a:t>
            </a:r>
            <a:r>
              <a:rPr lang="en-US" sz="1200" dirty="0" err="1">
                <a:latin typeface="Dosis"/>
                <a:ea typeface="Calibri"/>
                <a:cs typeface="Times New Roman"/>
              </a:rPr>
              <a:t>Niterói</a:t>
            </a:r>
            <a:r>
              <a:rPr lang="en-US" sz="1200" dirty="0">
                <a:latin typeface="Dosis"/>
                <a:ea typeface="Calibri"/>
                <a:cs typeface="Times New Roman"/>
              </a:rPr>
              <a:t>. </a:t>
            </a:r>
            <a:r>
              <a:rPr lang="en-US" sz="1200" dirty="0" err="1">
                <a:latin typeface="Dosis"/>
                <a:ea typeface="Calibri"/>
                <a:cs typeface="Times New Roman"/>
              </a:rPr>
              <a:t>Contudo</a:t>
            </a:r>
            <a:r>
              <a:rPr lang="en-US" sz="1200" dirty="0">
                <a:latin typeface="Dosis"/>
                <a:ea typeface="Calibri"/>
                <a:cs typeface="Times New Roman"/>
              </a:rPr>
              <a:t>, </a:t>
            </a:r>
            <a:r>
              <a:rPr lang="en-US" sz="1200" dirty="0" err="1">
                <a:latin typeface="Dosis"/>
                <a:ea typeface="Calibri"/>
                <a:cs typeface="Times New Roman"/>
              </a:rPr>
              <a:t>nesta</a:t>
            </a:r>
            <a:r>
              <a:rPr lang="en-US" sz="1200" dirty="0">
                <a:latin typeface="Dosis"/>
                <a:ea typeface="Calibri"/>
                <a:cs typeface="Times New Roman"/>
              </a:rPr>
              <a:t> </a:t>
            </a:r>
            <a:r>
              <a:rPr lang="en-US" sz="1200" dirty="0" err="1">
                <a:latin typeface="Dosis"/>
                <a:ea typeface="Calibri"/>
                <a:cs typeface="Times New Roman"/>
              </a:rPr>
              <a:t>edição</a:t>
            </a:r>
            <a:r>
              <a:rPr lang="en-US" sz="1200" dirty="0">
                <a:latin typeface="Dosis"/>
                <a:ea typeface="Calibri"/>
                <a:cs typeface="Times New Roman"/>
              </a:rPr>
              <a:t> é </a:t>
            </a:r>
            <a:r>
              <a:rPr lang="en-US" sz="1200" dirty="0" err="1">
                <a:latin typeface="Dosis"/>
                <a:ea typeface="Calibri"/>
                <a:cs typeface="Times New Roman"/>
              </a:rPr>
              <a:t>possível</a:t>
            </a:r>
            <a:r>
              <a:rPr lang="en-US" sz="1200" dirty="0">
                <a:latin typeface="Dosis"/>
                <a:ea typeface="Calibri"/>
                <a:cs typeface="Times New Roman"/>
              </a:rPr>
              <a:t> </a:t>
            </a:r>
            <a:r>
              <a:rPr lang="en-US" sz="1200" dirty="0" err="1">
                <a:latin typeface="Dosis"/>
                <a:ea typeface="Calibri"/>
                <a:cs typeface="Times New Roman"/>
              </a:rPr>
              <a:t>perceber</a:t>
            </a:r>
            <a:r>
              <a:rPr lang="en-US" sz="1200" dirty="0">
                <a:latin typeface="Dosis"/>
                <a:ea typeface="Calibri"/>
                <a:cs typeface="Times New Roman"/>
              </a:rPr>
              <a:t> </a:t>
            </a:r>
            <a:r>
              <a:rPr lang="en-US" sz="1200" dirty="0" err="1">
                <a:latin typeface="Dosis"/>
                <a:ea typeface="Calibri"/>
                <a:cs typeface="Times New Roman"/>
              </a:rPr>
              <a:t>uma</a:t>
            </a:r>
            <a:r>
              <a:rPr lang="en-US" sz="1200" dirty="0">
                <a:latin typeface="Dosis"/>
                <a:ea typeface="Calibri"/>
                <a:cs typeface="Times New Roman"/>
              </a:rPr>
              <a:t> </a:t>
            </a:r>
            <a:r>
              <a:rPr lang="en-US" sz="1200" dirty="0" err="1">
                <a:latin typeface="Dosis"/>
                <a:ea typeface="Calibri"/>
                <a:cs typeface="Times New Roman"/>
              </a:rPr>
              <a:t>inversão</a:t>
            </a:r>
            <a:r>
              <a:rPr lang="en-US" sz="1200" dirty="0">
                <a:latin typeface="Dosis"/>
                <a:ea typeface="Calibri"/>
                <a:cs typeface="Times New Roman"/>
              </a:rPr>
              <a:t> entre as </a:t>
            </a:r>
            <a:r>
              <a:rPr lang="en-US" sz="1200" dirty="0" err="1">
                <a:latin typeface="Dosis"/>
                <a:ea typeface="Calibri"/>
                <a:cs typeface="Times New Roman"/>
              </a:rPr>
              <a:t>colocações</a:t>
            </a:r>
            <a:r>
              <a:rPr lang="en-US" sz="1200" dirty="0">
                <a:latin typeface="Dosis"/>
                <a:ea typeface="Calibri"/>
                <a:cs typeface="Times New Roman"/>
              </a:rPr>
              <a:t>, </a:t>
            </a:r>
            <a:r>
              <a:rPr lang="en-US" sz="1200" dirty="0" err="1">
                <a:latin typeface="Dosis"/>
                <a:ea typeface="Calibri"/>
                <a:cs typeface="Times New Roman"/>
              </a:rPr>
              <a:t>onde</a:t>
            </a:r>
            <a:r>
              <a:rPr lang="en-US" sz="1200" dirty="0">
                <a:latin typeface="Dosis"/>
                <a:ea typeface="Calibri"/>
                <a:cs typeface="Times New Roman"/>
              </a:rPr>
              <a:t> a </a:t>
            </a:r>
            <a:r>
              <a:rPr lang="en-US" sz="1200" dirty="0" err="1">
                <a:latin typeface="Dosis"/>
                <a:ea typeface="Calibri"/>
                <a:cs typeface="Times New Roman"/>
              </a:rPr>
              <a:t>Ilha</a:t>
            </a:r>
            <a:r>
              <a:rPr lang="en-US" sz="1200" dirty="0">
                <a:latin typeface="Dosis"/>
                <a:ea typeface="Calibri"/>
                <a:cs typeface="Times New Roman"/>
              </a:rPr>
              <a:t> da </a:t>
            </a:r>
            <a:r>
              <a:rPr lang="en-US" sz="1200" dirty="0" err="1">
                <a:latin typeface="Dosis"/>
                <a:ea typeface="Calibri"/>
                <a:cs typeface="Times New Roman"/>
              </a:rPr>
              <a:t>Conceição</a:t>
            </a:r>
            <a:r>
              <a:rPr lang="en-US" sz="1200" dirty="0">
                <a:latin typeface="Dosis"/>
                <a:ea typeface="Calibri"/>
                <a:cs typeface="Times New Roman"/>
              </a:rPr>
              <a:t> </a:t>
            </a:r>
            <a:r>
              <a:rPr lang="en-US" sz="1200" dirty="0" err="1">
                <a:latin typeface="Dosis"/>
                <a:ea typeface="Calibri"/>
                <a:cs typeface="Times New Roman"/>
              </a:rPr>
              <a:t>passou</a:t>
            </a:r>
            <a:r>
              <a:rPr lang="en-US" sz="1200" dirty="0">
                <a:latin typeface="Dosis"/>
                <a:ea typeface="Calibri"/>
                <a:cs typeface="Times New Roman"/>
              </a:rPr>
              <a:t> a </a:t>
            </a:r>
            <a:r>
              <a:rPr lang="en-US" sz="1200" dirty="0" err="1">
                <a:latin typeface="Dosis"/>
                <a:ea typeface="Calibri"/>
                <a:cs typeface="Times New Roman"/>
              </a:rPr>
              <a:t>ocupar</a:t>
            </a:r>
            <a:r>
              <a:rPr lang="en-US" sz="1200" dirty="0">
                <a:latin typeface="Dosis"/>
                <a:ea typeface="Calibri"/>
                <a:cs typeface="Times New Roman"/>
              </a:rPr>
              <a:t> o </a:t>
            </a:r>
            <a:r>
              <a:rPr lang="en-US" sz="1200" dirty="0" err="1">
                <a:latin typeface="Dosis"/>
                <a:ea typeface="Calibri"/>
                <a:cs typeface="Times New Roman"/>
              </a:rPr>
              <a:t>primeiro</a:t>
            </a:r>
            <a:r>
              <a:rPr lang="en-US" sz="1200" dirty="0">
                <a:latin typeface="Dosis"/>
                <a:ea typeface="Calibri"/>
                <a:cs typeface="Times New Roman"/>
              </a:rPr>
              <a:t> </a:t>
            </a:r>
            <a:r>
              <a:rPr lang="en-US" sz="1200" dirty="0" err="1">
                <a:latin typeface="Dosis"/>
                <a:ea typeface="Calibri"/>
                <a:cs typeface="Times New Roman"/>
              </a:rPr>
              <a:t>lugar</a:t>
            </a:r>
            <a:r>
              <a:rPr lang="en-US" sz="1200" dirty="0">
                <a:latin typeface="Dosis"/>
                <a:ea typeface="Calibri"/>
                <a:cs typeface="Times New Roman"/>
              </a:rPr>
              <a:t> e o Centro a </a:t>
            </a:r>
            <a:r>
              <a:rPr lang="en-US" sz="1200" dirty="0" err="1">
                <a:latin typeface="Dosis"/>
                <a:ea typeface="Calibri"/>
                <a:cs typeface="Times New Roman"/>
              </a:rPr>
              <a:t>segunda</a:t>
            </a:r>
            <a:r>
              <a:rPr lang="en-US" sz="1200" dirty="0">
                <a:latin typeface="Dosis"/>
                <a:ea typeface="Calibri"/>
                <a:cs typeface="Times New Roman"/>
              </a:rPr>
              <a:t> </a:t>
            </a:r>
            <a:r>
              <a:rPr lang="en-US" sz="1200" dirty="0" err="1">
                <a:latin typeface="Dosis"/>
                <a:ea typeface="Calibri"/>
                <a:cs typeface="Times New Roman"/>
              </a:rPr>
              <a:t>posição</a:t>
            </a:r>
            <a:r>
              <a:rPr lang="en-US" sz="1200" dirty="0">
                <a:latin typeface="Dosis"/>
                <a:ea typeface="Calibri"/>
                <a:cs typeface="Times New Roman"/>
              </a:rPr>
              <a:t>. </a:t>
            </a:r>
          </a:p>
          <a:p>
            <a:pPr algn="just">
              <a:lnSpc>
                <a:spcPct val="150000"/>
              </a:lnSpc>
              <a:spcAft>
                <a:spcPts val="600"/>
              </a:spcAft>
            </a:pPr>
            <a:r>
              <a:rPr lang="en-US" sz="1200" dirty="0">
                <a:latin typeface="Dosis"/>
                <a:ea typeface="Calibri"/>
                <a:cs typeface="Times New Roman"/>
              </a:rPr>
              <a:t>Vale registrar que a Ilha da Conceição, </a:t>
            </a:r>
            <a:r>
              <a:rPr lang="en-US" sz="1200" dirty="0" err="1">
                <a:latin typeface="Dosis"/>
                <a:ea typeface="Calibri"/>
                <a:cs typeface="Times New Roman"/>
              </a:rPr>
              <a:t>muito</a:t>
            </a:r>
            <a:r>
              <a:rPr lang="en-US" sz="1200" dirty="0">
                <a:latin typeface="Dosis"/>
                <a:ea typeface="Calibri"/>
                <a:cs typeface="Times New Roman"/>
              </a:rPr>
              <a:t> </a:t>
            </a:r>
            <a:r>
              <a:rPr lang="en-US" sz="1200" dirty="0" err="1">
                <a:latin typeface="Dosis"/>
                <a:ea typeface="Calibri"/>
                <a:cs typeface="Times New Roman"/>
              </a:rPr>
              <a:t>embora</a:t>
            </a:r>
            <a:r>
              <a:rPr lang="en-US" sz="1200" dirty="0">
                <a:latin typeface="Dosis"/>
                <a:ea typeface="Calibri"/>
                <a:cs typeface="Times New Roman"/>
              </a:rPr>
              <a:t> </a:t>
            </a:r>
            <a:r>
              <a:rPr lang="en-US" sz="1200" dirty="0" err="1">
                <a:latin typeface="Dosis"/>
                <a:ea typeface="Calibri"/>
                <a:cs typeface="Times New Roman"/>
              </a:rPr>
              <a:t>não</a:t>
            </a:r>
            <a:r>
              <a:rPr lang="en-US" sz="1200" dirty="0">
                <a:latin typeface="Dosis"/>
                <a:ea typeface="Calibri"/>
                <a:cs typeface="Times New Roman"/>
              </a:rPr>
              <a:t> </a:t>
            </a:r>
            <a:r>
              <a:rPr lang="en-US" sz="1200" dirty="0" err="1">
                <a:latin typeface="Dosis"/>
                <a:ea typeface="Calibri"/>
                <a:cs typeface="Times New Roman"/>
              </a:rPr>
              <a:t>esteja</a:t>
            </a:r>
            <a:r>
              <a:rPr lang="en-US" sz="1200" dirty="0">
                <a:latin typeface="Dosis"/>
                <a:ea typeface="Calibri"/>
                <a:cs typeface="Times New Roman"/>
              </a:rPr>
              <a:t> </a:t>
            </a:r>
            <a:r>
              <a:rPr lang="en-US" sz="1200" dirty="0" err="1">
                <a:latin typeface="Dosis"/>
                <a:ea typeface="Calibri"/>
                <a:cs typeface="Times New Roman"/>
              </a:rPr>
              <a:t>listada</a:t>
            </a:r>
            <a:r>
              <a:rPr lang="en-US" sz="1200" dirty="0">
                <a:latin typeface="Dosis"/>
                <a:ea typeface="Calibri"/>
                <a:cs typeface="Times New Roman"/>
              </a:rPr>
              <a:t> no </a:t>
            </a:r>
            <a:r>
              <a:rPr lang="en-US" sz="1200" dirty="0" err="1">
                <a:latin typeface="Dosis"/>
                <a:ea typeface="Calibri"/>
                <a:cs typeface="Times New Roman"/>
              </a:rPr>
              <a:t>Gráfico</a:t>
            </a:r>
            <a:r>
              <a:rPr lang="en-US" sz="1200" dirty="0">
                <a:latin typeface="Dosis"/>
                <a:ea typeface="Calibri"/>
                <a:cs typeface="Times New Roman"/>
              </a:rPr>
              <a:t> 8 (Bairros que </a:t>
            </a:r>
            <a:r>
              <a:rPr lang="en-US" sz="1200" dirty="0" err="1">
                <a:latin typeface="Dosis"/>
                <a:ea typeface="Calibri"/>
                <a:cs typeface="Times New Roman"/>
              </a:rPr>
              <a:t>mais</a:t>
            </a:r>
            <a:r>
              <a:rPr lang="en-US" sz="1200" dirty="0">
                <a:latin typeface="Dosis"/>
                <a:ea typeface="Calibri"/>
                <a:cs typeface="Times New Roman"/>
              </a:rPr>
              <a:t> </a:t>
            </a:r>
            <a:r>
              <a:rPr lang="en-US" sz="1200" dirty="0" err="1">
                <a:latin typeface="Dosis"/>
                <a:ea typeface="Calibri"/>
                <a:cs typeface="Times New Roman"/>
              </a:rPr>
              <a:t>emitem</a:t>
            </a:r>
            <a:r>
              <a:rPr lang="en-US" sz="1200" dirty="0">
                <a:latin typeface="Dosis"/>
                <a:ea typeface="Calibri"/>
                <a:cs typeface="Times New Roman"/>
              </a:rPr>
              <a:t> NFS-e), </a:t>
            </a:r>
            <a:r>
              <a:rPr lang="en-US" sz="1200" dirty="0" err="1">
                <a:latin typeface="Dosis"/>
                <a:ea typeface="Calibri"/>
                <a:cs typeface="Times New Roman"/>
              </a:rPr>
              <a:t>possui</a:t>
            </a:r>
            <a:r>
              <a:rPr lang="en-US" sz="1200" dirty="0">
                <a:latin typeface="Dosis"/>
                <a:ea typeface="Calibri"/>
                <a:cs typeface="Times New Roman"/>
              </a:rPr>
              <a:t> </a:t>
            </a:r>
            <a:r>
              <a:rPr lang="en-US" sz="1200" dirty="0" err="1">
                <a:latin typeface="Dosis"/>
                <a:ea typeface="Calibri"/>
                <a:cs typeface="Times New Roman"/>
              </a:rPr>
              <a:t>contribuintes</a:t>
            </a:r>
            <a:r>
              <a:rPr lang="en-US" sz="1200" dirty="0">
                <a:latin typeface="Dosis"/>
                <a:ea typeface="Calibri"/>
                <a:cs typeface="Times New Roman"/>
              </a:rPr>
              <a:t> que </a:t>
            </a:r>
            <a:r>
              <a:rPr lang="en-US" sz="1200" dirty="0" err="1">
                <a:latin typeface="Dosis"/>
                <a:ea typeface="Calibri"/>
                <a:cs typeface="Times New Roman"/>
              </a:rPr>
              <a:t>prestam</a:t>
            </a:r>
            <a:r>
              <a:rPr lang="en-US" sz="1200" dirty="0">
                <a:latin typeface="Dosis"/>
                <a:ea typeface="Calibri"/>
                <a:cs typeface="Times New Roman"/>
              </a:rPr>
              <a:t> </a:t>
            </a:r>
            <a:r>
              <a:rPr lang="en-US" sz="1200" dirty="0" err="1">
                <a:latin typeface="Dosis"/>
                <a:ea typeface="Calibri"/>
                <a:cs typeface="Times New Roman"/>
              </a:rPr>
              <a:t>serviços</a:t>
            </a:r>
            <a:r>
              <a:rPr lang="en-US" sz="1200" dirty="0">
                <a:latin typeface="Dosis"/>
                <a:ea typeface="Calibri"/>
                <a:cs typeface="Times New Roman"/>
              </a:rPr>
              <a:t> de alto valor </a:t>
            </a:r>
            <a:r>
              <a:rPr lang="en-US" sz="1200" dirty="0" err="1">
                <a:latin typeface="Dosis"/>
                <a:ea typeface="Calibri"/>
                <a:cs typeface="Times New Roman"/>
              </a:rPr>
              <a:t>agregado</a:t>
            </a:r>
            <a:r>
              <a:rPr lang="en-US" sz="1200" dirty="0">
                <a:latin typeface="Dosis"/>
                <a:ea typeface="Calibri"/>
                <a:cs typeface="Times New Roman"/>
              </a:rPr>
              <a:t>, </a:t>
            </a:r>
            <a:r>
              <a:rPr lang="en-US" sz="1200" dirty="0" err="1">
                <a:latin typeface="Dosis"/>
                <a:ea typeface="Calibri"/>
                <a:cs typeface="Times New Roman"/>
              </a:rPr>
              <a:t>principalmente</a:t>
            </a:r>
            <a:r>
              <a:rPr lang="en-US" sz="1200" dirty="0">
                <a:latin typeface="Dosis"/>
                <a:ea typeface="Calibri"/>
                <a:cs typeface="Times New Roman"/>
              </a:rPr>
              <a:t> </a:t>
            </a:r>
            <a:r>
              <a:rPr lang="en-US" sz="1200" dirty="0" err="1">
                <a:latin typeface="Dosis"/>
                <a:ea typeface="Calibri"/>
                <a:cs typeface="Times New Roman"/>
              </a:rPr>
              <a:t>relacionados</a:t>
            </a:r>
            <a:r>
              <a:rPr lang="en-US" sz="1200" dirty="0">
                <a:latin typeface="Dosis"/>
                <a:ea typeface="Calibri"/>
                <a:cs typeface="Times New Roman"/>
              </a:rPr>
              <a:t> </a:t>
            </a:r>
            <a:r>
              <a:rPr lang="en-US" sz="1200" dirty="0" err="1">
                <a:latin typeface="Dosis"/>
                <a:ea typeface="Calibri"/>
                <a:cs typeface="Times New Roman"/>
              </a:rPr>
              <a:t>ao</a:t>
            </a:r>
            <a:r>
              <a:rPr lang="en-US" sz="1200" dirty="0">
                <a:latin typeface="Dosis"/>
                <a:ea typeface="Calibri"/>
                <a:cs typeface="Times New Roman"/>
              </a:rPr>
              <a:t> </a:t>
            </a:r>
            <a:r>
              <a:rPr lang="en-US" sz="1200" dirty="0" err="1">
                <a:latin typeface="Dosis"/>
                <a:ea typeface="Calibri"/>
                <a:cs typeface="Times New Roman"/>
              </a:rPr>
              <a:t>setor</a:t>
            </a:r>
            <a:r>
              <a:rPr lang="en-US" sz="1200" dirty="0">
                <a:latin typeface="Dosis"/>
                <a:ea typeface="Calibri"/>
                <a:cs typeface="Times New Roman"/>
              </a:rPr>
              <a:t> naval e de </a:t>
            </a:r>
            <a:r>
              <a:rPr lang="en-US" sz="1200" dirty="0" err="1">
                <a:latin typeface="Dosis"/>
                <a:ea typeface="Calibri"/>
                <a:cs typeface="Times New Roman"/>
              </a:rPr>
              <a:t>óleo</a:t>
            </a:r>
            <a:r>
              <a:rPr lang="en-US" sz="1200" dirty="0">
                <a:latin typeface="Dosis"/>
                <a:ea typeface="Calibri"/>
                <a:cs typeface="Times New Roman"/>
              </a:rPr>
              <a:t> e </a:t>
            </a:r>
            <a:r>
              <a:rPr lang="en-US" sz="1200" dirty="0" err="1">
                <a:latin typeface="Dosis"/>
                <a:ea typeface="Calibri"/>
                <a:cs typeface="Times New Roman"/>
              </a:rPr>
              <a:t>gás</a:t>
            </a:r>
            <a:r>
              <a:rPr lang="en-US" sz="1200" dirty="0">
                <a:latin typeface="Dosis"/>
                <a:ea typeface="Calibri"/>
                <a:cs typeface="Times New Roman"/>
              </a:rPr>
              <a:t>, o que </a:t>
            </a:r>
            <a:r>
              <a:rPr lang="en-US" sz="1200" dirty="0" err="1">
                <a:latin typeface="Dosis"/>
                <a:ea typeface="Calibri"/>
                <a:cs typeface="Times New Roman"/>
              </a:rPr>
              <a:t>justifica</a:t>
            </a:r>
            <a:r>
              <a:rPr lang="en-US" sz="1200" dirty="0">
                <a:latin typeface="Dosis"/>
                <a:ea typeface="Calibri"/>
                <a:cs typeface="Times New Roman"/>
              </a:rPr>
              <a:t> o </a:t>
            </a:r>
            <a:r>
              <a:rPr lang="en-US" sz="1200" dirty="0" err="1">
                <a:latin typeface="Dosis"/>
                <a:ea typeface="Calibri"/>
                <a:cs typeface="Times New Roman"/>
              </a:rPr>
              <a:t>primeiro</a:t>
            </a:r>
            <a:r>
              <a:rPr lang="en-US" sz="1200" dirty="0">
                <a:latin typeface="Dosis"/>
                <a:ea typeface="Calibri"/>
                <a:cs typeface="Times New Roman"/>
              </a:rPr>
              <a:t> </a:t>
            </a:r>
            <a:r>
              <a:rPr lang="en-US" sz="1200" dirty="0" err="1">
                <a:latin typeface="Dosis"/>
                <a:ea typeface="Calibri"/>
                <a:cs typeface="Times New Roman"/>
              </a:rPr>
              <a:t>lugar</a:t>
            </a:r>
            <a:r>
              <a:rPr lang="en-US" sz="1200" dirty="0">
                <a:latin typeface="Dosis"/>
                <a:ea typeface="Calibri"/>
                <a:cs typeface="Times New Roman"/>
              </a:rPr>
              <a:t> </a:t>
            </a:r>
            <a:r>
              <a:rPr lang="en-US" sz="1200" dirty="0" err="1">
                <a:latin typeface="Dosis"/>
                <a:ea typeface="Calibri"/>
                <a:cs typeface="Times New Roman"/>
              </a:rPr>
              <a:t>em</a:t>
            </a:r>
            <a:r>
              <a:rPr lang="en-US" sz="1200" dirty="0">
                <a:latin typeface="Dosis"/>
                <a:ea typeface="Calibri"/>
                <a:cs typeface="Times New Roman"/>
              </a:rPr>
              <a:t> </a:t>
            </a:r>
            <a:r>
              <a:rPr lang="en-US" sz="1200" dirty="0" err="1">
                <a:latin typeface="Dosis"/>
                <a:ea typeface="Calibri"/>
                <a:cs typeface="Times New Roman"/>
              </a:rPr>
              <a:t>arrecadação</a:t>
            </a:r>
            <a:r>
              <a:rPr lang="en-US" sz="1200" dirty="0">
                <a:latin typeface="Dosis"/>
                <a:ea typeface="Calibri"/>
                <a:cs typeface="Times New Roman"/>
              </a:rPr>
              <a:t> de ISS </a:t>
            </a:r>
            <a:r>
              <a:rPr lang="en-US" sz="1200" dirty="0" err="1">
                <a:latin typeface="Dosis"/>
                <a:ea typeface="Calibri"/>
                <a:cs typeface="Times New Roman"/>
              </a:rPr>
              <a:t>em</a:t>
            </a:r>
            <a:r>
              <a:rPr lang="en-US" sz="1200" dirty="0">
                <a:latin typeface="Dosis"/>
                <a:ea typeface="Calibri"/>
                <a:cs typeface="Times New Roman"/>
              </a:rPr>
              <a:t> </a:t>
            </a:r>
            <a:r>
              <a:rPr lang="en-US" sz="1200" dirty="0" err="1">
                <a:latin typeface="Dosis"/>
                <a:ea typeface="Calibri"/>
                <a:cs typeface="Times New Roman"/>
              </a:rPr>
              <a:t>Niterói</a:t>
            </a:r>
            <a:r>
              <a:rPr lang="en-US" sz="1200" dirty="0">
                <a:latin typeface="Dosis"/>
                <a:ea typeface="Calibri"/>
                <a:cs typeface="Times New Roman"/>
              </a:rPr>
              <a:t> </a:t>
            </a:r>
            <a:r>
              <a:rPr lang="en-US" sz="1200" dirty="0" err="1">
                <a:latin typeface="Dosis"/>
                <a:ea typeface="Calibri"/>
                <a:cs typeface="Times New Roman"/>
              </a:rPr>
              <a:t>nesse</a:t>
            </a:r>
            <a:r>
              <a:rPr lang="en-US" sz="1200" dirty="0">
                <a:latin typeface="Dosis"/>
                <a:ea typeface="Calibri"/>
                <a:cs typeface="Times New Roman"/>
              </a:rPr>
              <a:t> </a:t>
            </a:r>
            <a:r>
              <a:rPr lang="en-US" sz="1200" dirty="0" err="1">
                <a:latin typeface="Dosis"/>
                <a:ea typeface="Calibri"/>
                <a:cs typeface="Times New Roman"/>
              </a:rPr>
              <a:t>período</a:t>
            </a:r>
            <a:r>
              <a:rPr lang="en-US" sz="1200" dirty="0">
                <a:latin typeface="Dosis"/>
                <a:ea typeface="Calibri"/>
                <a:cs typeface="Times New Roman"/>
              </a:rPr>
              <a:t>. </a:t>
            </a:r>
            <a:endParaRPr lang="en-US" sz="1200" dirty="0">
              <a:latin typeface="Dosis"/>
              <a:ea typeface="Calibri" panose="020F0502020204030204" pitchFamily="34" charset="0"/>
              <a:cs typeface="Times New Roman"/>
            </a:endParaRPr>
          </a:p>
        </p:txBody>
      </p:sp>
      <p:graphicFrame>
        <p:nvGraphicFramePr>
          <p:cNvPr id="14" name="Gráfico 13">
            <a:extLst>
              <a:ext uri="{FF2B5EF4-FFF2-40B4-BE49-F238E27FC236}">
                <a16:creationId xmlns:a16="http://schemas.microsoft.com/office/drawing/2014/main" id="{03283518-3A68-3E8C-414B-9CED35AB2E36}"/>
              </a:ext>
            </a:extLst>
          </p:cNvPr>
          <p:cNvGraphicFramePr>
            <a:graphicFrameLocks/>
          </p:cNvGraphicFramePr>
          <p:nvPr>
            <p:extLst>
              <p:ext uri="{D42A27DB-BD31-4B8C-83A1-F6EECF244321}">
                <p14:modId xmlns:p14="http://schemas.microsoft.com/office/powerpoint/2010/main" val="1459061047"/>
              </p:ext>
            </p:extLst>
          </p:nvPr>
        </p:nvGraphicFramePr>
        <p:xfrm>
          <a:off x="58221" y="1733797"/>
          <a:ext cx="7587222" cy="3788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0751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DEFBC40B-B716-A5B9-AC7B-F708FD784D67}"/>
              </a:ext>
            </a:extLst>
          </p:cNvPr>
          <p:cNvSpPr/>
          <p:nvPr/>
        </p:nvSpPr>
        <p:spPr>
          <a:xfrm>
            <a:off x="245385" y="939587"/>
            <a:ext cx="11734252" cy="628184"/>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14812" y="6429494"/>
            <a:ext cx="529651" cy="461665"/>
          </a:xfrm>
          <a:prstGeom prst="rect">
            <a:avLst/>
          </a:prstGeom>
          <a:noFill/>
        </p:spPr>
        <p:txBody>
          <a:bodyPr wrap="square" rtlCol="0">
            <a:spAutoFit/>
          </a:bodyPr>
          <a:lstStyle/>
          <a:p>
            <a:r>
              <a:rPr lang="pt-BR" sz="2400" b="1">
                <a:solidFill>
                  <a:schemeClr val="bg1"/>
                </a:solidFill>
              </a:rPr>
              <a:t>24</a:t>
            </a:r>
          </a:p>
        </p:txBody>
      </p:sp>
      <p:sp>
        <p:nvSpPr>
          <p:cNvPr id="33" name="TextBox 32">
            <a:extLst>
              <a:ext uri="{FF2B5EF4-FFF2-40B4-BE49-F238E27FC236}">
                <a16:creationId xmlns:a16="http://schemas.microsoft.com/office/drawing/2014/main" id="{D2CFC29A-BC7A-4267-920A-BB8D759A4939}"/>
              </a:ext>
            </a:extLst>
          </p:cNvPr>
          <p:cNvSpPr txBox="1"/>
          <p:nvPr/>
        </p:nvSpPr>
        <p:spPr>
          <a:xfrm>
            <a:off x="2803377" y="3764611"/>
            <a:ext cx="6179126" cy="230832"/>
          </a:xfrm>
          <a:prstGeom prst="rect">
            <a:avLst/>
          </a:prstGeom>
          <a:noFill/>
        </p:spPr>
        <p:txBody>
          <a:bodyPr wrap="square">
            <a:spAutoFit/>
          </a:bodyPr>
          <a:lstStyle/>
          <a:p>
            <a:r>
              <a:rPr lang="en-US" sz="900">
                <a:solidFill>
                  <a:schemeClr val="bg1"/>
                </a:solidFill>
                <a:latin typeface="Dosis-Book"/>
              </a:rPr>
              <a:t>o</a:t>
            </a:r>
            <a:endParaRPr lang="pt-BR" sz="900">
              <a:solidFill>
                <a:schemeClr val="bg1"/>
              </a:solidFill>
            </a:endParaRPr>
          </a:p>
        </p:txBody>
      </p:sp>
      <p:sp>
        <p:nvSpPr>
          <p:cNvPr id="37" name="TextBox 36">
            <a:extLst>
              <a:ext uri="{FF2B5EF4-FFF2-40B4-BE49-F238E27FC236}">
                <a16:creationId xmlns:a16="http://schemas.microsoft.com/office/drawing/2014/main" id="{AB0323AC-92C3-4E50-AF5E-0EDFAD1920BC}"/>
              </a:ext>
            </a:extLst>
          </p:cNvPr>
          <p:cNvSpPr txBox="1"/>
          <p:nvPr/>
        </p:nvSpPr>
        <p:spPr>
          <a:xfrm>
            <a:off x="-1" y="6456663"/>
            <a:ext cx="12191999" cy="415498"/>
          </a:xfrm>
          <a:prstGeom prst="rect">
            <a:avLst/>
          </a:prstGeom>
          <a:noFill/>
        </p:spPr>
        <p:txBody>
          <a:bodyPr wrap="square" lIns="91440" tIns="45720" rIns="91440" bIns="45720" anchor="t">
            <a:spAutoFit/>
          </a:bodyPr>
          <a:lstStyle/>
          <a:p>
            <a:pPr algn="ctr"/>
            <a:r>
              <a:rPr lang="pt-BR" sz="700" dirty="0">
                <a:solidFill>
                  <a:schemeClr val="tx1">
                    <a:lumMod val="50000"/>
                    <a:lumOff val="50000"/>
                  </a:schemeClr>
                </a:solidFill>
                <a:latin typeface="Dosis-Book"/>
              </a:rPr>
              <a:t>Ambos os gráficos utilizaram o Regime de Caixa*</a:t>
            </a:r>
            <a:br>
              <a:rPr lang="pt-BR" sz="700" dirty="0">
                <a:latin typeface="Dosis-Book"/>
              </a:rPr>
            </a:br>
            <a:r>
              <a:rPr lang="pt-BR" sz="700" dirty="0">
                <a:solidFill>
                  <a:schemeClr val="tx1">
                    <a:lumMod val="50000"/>
                    <a:lumOff val="50000"/>
                  </a:schemeClr>
                </a:solidFill>
                <a:ea typeface="+mn-lt"/>
                <a:cs typeface="+mn-lt"/>
              </a:rPr>
              <a:t>** 'Outras atividades' representam as demais atividades indicadas nas NFS-e, conforme divisões do CNAE-IBGE, além das 6 (seis) maiores acima listadas. </a:t>
            </a:r>
          </a:p>
          <a:p>
            <a:pPr algn="ctr"/>
            <a:endParaRPr lang="pt-BR" sz="700" dirty="0">
              <a:latin typeface="Dosis-Book"/>
            </a:endParaRPr>
          </a:p>
        </p:txBody>
      </p:sp>
      <p:sp>
        <p:nvSpPr>
          <p:cNvPr id="2" name="Rectangle 1">
            <a:extLst>
              <a:ext uri="{FF2B5EF4-FFF2-40B4-BE49-F238E27FC236}">
                <a16:creationId xmlns:a16="http://schemas.microsoft.com/office/drawing/2014/main" id="{7B1AD9F6-09CF-4CA2-B8B7-39C54C49F78A}"/>
              </a:ext>
            </a:extLst>
          </p:cNvPr>
          <p:cNvSpPr/>
          <p:nvPr/>
        </p:nvSpPr>
        <p:spPr>
          <a:xfrm>
            <a:off x="7105191" y="1778482"/>
            <a:ext cx="1064302" cy="422360"/>
          </a:xfrm>
          <a:prstGeom prst="rect">
            <a:avLst/>
          </a:prstGeom>
          <a:solidFill>
            <a:srgbClr val="05643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latin typeface="Dosis-Book"/>
              </a:rPr>
              <a:t>Centro</a:t>
            </a:r>
            <a:endParaRPr lang="pt-BR" sz="2000" dirty="0">
              <a:latin typeface="Dosis-Book"/>
            </a:endParaRPr>
          </a:p>
        </p:txBody>
      </p:sp>
      <p:sp>
        <p:nvSpPr>
          <p:cNvPr id="30" name="Rectangle 29">
            <a:extLst>
              <a:ext uri="{FF2B5EF4-FFF2-40B4-BE49-F238E27FC236}">
                <a16:creationId xmlns:a16="http://schemas.microsoft.com/office/drawing/2014/main" id="{7C6990A4-674E-45F4-98C5-C2F228FAD7ED}"/>
              </a:ext>
            </a:extLst>
          </p:cNvPr>
          <p:cNvSpPr/>
          <p:nvPr/>
        </p:nvSpPr>
        <p:spPr>
          <a:xfrm>
            <a:off x="245385" y="1778482"/>
            <a:ext cx="2362200" cy="422360"/>
          </a:xfrm>
          <a:prstGeom prst="rect">
            <a:avLst/>
          </a:prstGeom>
          <a:solidFill>
            <a:srgbClr val="05643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pt-BR" sz="2000">
                <a:latin typeface="Dosis-Book"/>
              </a:rPr>
              <a:t>Ilha da Conceição</a:t>
            </a:r>
          </a:p>
        </p:txBody>
      </p:sp>
      <p:sp>
        <p:nvSpPr>
          <p:cNvPr id="17" name="TextBox 16">
            <a:extLst>
              <a:ext uri="{FF2B5EF4-FFF2-40B4-BE49-F238E27FC236}">
                <a16:creationId xmlns:a16="http://schemas.microsoft.com/office/drawing/2014/main" id="{7AD5F80B-904F-488A-A8DB-DB0FDA05682F}"/>
              </a:ext>
            </a:extLst>
          </p:cNvPr>
          <p:cNvSpPr txBox="1"/>
          <p:nvPr/>
        </p:nvSpPr>
        <p:spPr>
          <a:xfrm>
            <a:off x="1" y="96946"/>
            <a:ext cx="12191997" cy="738664"/>
          </a:xfrm>
          <a:prstGeom prst="rect">
            <a:avLst/>
          </a:prstGeom>
          <a:noFill/>
          <a:ln w="0">
            <a:noFill/>
          </a:ln>
        </p:spPr>
        <p:txBody>
          <a:bodyPr wrap="square">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GRÁFICOS</a:t>
            </a:r>
            <a:r>
              <a:rPr lang="en-US" sz="1400" b="1" baseline="0" dirty="0">
                <a:solidFill>
                  <a:schemeClr val="tx1">
                    <a:lumMod val="50000"/>
                    <a:lumOff val="50000"/>
                  </a:schemeClr>
                </a:solidFill>
                <a:latin typeface="Dosis-Book"/>
              </a:rPr>
              <a:t> </a:t>
            </a:r>
            <a:r>
              <a:rPr lang="en-US" sz="1400" b="1" dirty="0">
                <a:solidFill>
                  <a:schemeClr val="tx1">
                    <a:lumMod val="50000"/>
                    <a:lumOff val="50000"/>
                  </a:schemeClr>
                </a:solidFill>
                <a:latin typeface="Dosis-Book"/>
              </a:rPr>
              <a:t>12 e 13</a:t>
            </a:r>
            <a:endParaRPr lang="en-US" sz="1400" b="1" baseline="0" dirty="0">
              <a:solidFill>
                <a:schemeClr val="tx1">
                  <a:lumMod val="50000"/>
                  <a:lumOff val="50000"/>
                </a:schemeClr>
              </a:solidFill>
              <a:latin typeface="Dosis-Book"/>
            </a:endParaRPr>
          </a:p>
          <a:p>
            <a:pPr algn="ctr">
              <a:defRPr sz="1400" b="0" i="0" u="none" strike="noStrike" kern="1200" spc="0" baseline="0">
                <a:solidFill>
                  <a:sysClr val="windowText" lastClr="000000">
                    <a:lumMod val="65000"/>
                    <a:lumOff val="35000"/>
                  </a:sysClr>
                </a:solidFill>
                <a:latin typeface="+mn-lt"/>
                <a:ea typeface="+mn-ea"/>
                <a:cs typeface="+mn-cs"/>
              </a:defRPr>
            </a:pPr>
            <a:r>
              <a:rPr lang="en-US" sz="1600" b="1" dirty="0">
                <a:solidFill>
                  <a:schemeClr val="accent6">
                    <a:lumMod val="50000"/>
                  </a:schemeClr>
                </a:solidFill>
                <a:latin typeface="Dosis-Book"/>
              </a:rPr>
              <a:t>TOP 1  e 2 - </a:t>
            </a:r>
            <a:r>
              <a:rPr lang="en-US" sz="1600" b="1" dirty="0" err="1">
                <a:solidFill>
                  <a:schemeClr val="accent6">
                    <a:lumMod val="50000"/>
                  </a:schemeClr>
                </a:solidFill>
                <a:latin typeface="Dosis-Book"/>
              </a:rPr>
              <a:t>Bairros</a:t>
            </a:r>
            <a:r>
              <a:rPr lang="en-US" sz="1600" b="1" dirty="0">
                <a:solidFill>
                  <a:schemeClr val="accent6">
                    <a:lumMod val="50000"/>
                  </a:schemeClr>
                </a:solidFill>
                <a:latin typeface="Dosis-Book"/>
              </a:rPr>
              <a:t> de Niter</a:t>
            </a:r>
            <a:r>
              <a:rPr lang="pt-BR" sz="1600" b="1" dirty="0" err="1">
                <a:solidFill>
                  <a:schemeClr val="accent6">
                    <a:lumMod val="50000"/>
                  </a:schemeClr>
                </a:solidFill>
                <a:latin typeface="Dosis-Book"/>
              </a:rPr>
              <a:t>ói</a:t>
            </a:r>
            <a:r>
              <a:rPr lang="pt-BR" sz="1600" b="1" dirty="0">
                <a:solidFill>
                  <a:schemeClr val="accent6">
                    <a:lumMod val="50000"/>
                  </a:schemeClr>
                </a:solidFill>
                <a:latin typeface="Dosis-Book"/>
              </a:rPr>
              <a:t> em Recolhimento de ISS Segregado por Atividade</a:t>
            </a:r>
            <a:r>
              <a:rPr lang="en-US" sz="1600" b="1" dirty="0">
                <a:solidFill>
                  <a:schemeClr val="accent6">
                    <a:lumMod val="50000"/>
                  </a:schemeClr>
                </a:solidFill>
                <a:latin typeface="Dosis-Book"/>
              </a:rPr>
              <a:t> </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dirty="0" err="1">
                <a:solidFill>
                  <a:schemeClr val="tx1">
                    <a:lumMod val="50000"/>
                    <a:lumOff val="50000"/>
                  </a:schemeClr>
                </a:solidFill>
                <a:latin typeface="Dosis-Book"/>
              </a:rPr>
              <a:t>Consolidado</a:t>
            </a:r>
            <a:r>
              <a:rPr lang="en-US" sz="1100" dirty="0">
                <a:solidFill>
                  <a:schemeClr val="tx1">
                    <a:lumMod val="50000"/>
                    <a:lumOff val="50000"/>
                  </a:schemeClr>
                </a:solidFill>
                <a:latin typeface="Dosis-Book"/>
              </a:rPr>
              <a:t> do 1º </a:t>
            </a:r>
            <a:r>
              <a:rPr lang="en-US" sz="1100" dirty="0" err="1">
                <a:solidFill>
                  <a:schemeClr val="tx1">
                    <a:lumMod val="50000"/>
                    <a:lumOff val="50000"/>
                  </a:schemeClr>
                </a:solidFill>
                <a:latin typeface="Dosis-Book"/>
              </a:rPr>
              <a:t>Trimestre</a:t>
            </a:r>
            <a:r>
              <a:rPr lang="en-US" sz="1100" dirty="0">
                <a:solidFill>
                  <a:schemeClr val="tx1">
                    <a:lumMod val="50000"/>
                    <a:lumOff val="50000"/>
                  </a:schemeClr>
                </a:solidFill>
                <a:latin typeface="Dosis-Book"/>
              </a:rPr>
              <a:t> de 2024 </a:t>
            </a:r>
            <a:r>
              <a:rPr lang="pt-BR" sz="1100" dirty="0">
                <a:solidFill>
                  <a:schemeClr val="tx1">
                    <a:lumMod val="50000"/>
                    <a:lumOff val="50000"/>
                  </a:schemeClr>
                </a:solidFill>
                <a:latin typeface="Dosis-Book"/>
              </a:rPr>
              <a:t>| Bairros que mais recolhem ISS</a:t>
            </a:r>
            <a:endParaRPr lang="en-US" sz="1100" dirty="0">
              <a:solidFill>
                <a:schemeClr val="tx1">
                  <a:lumMod val="50000"/>
                  <a:lumOff val="50000"/>
                </a:schemeClr>
              </a:solidFill>
              <a:latin typeface="Dosis-Book"/>
            </a:endParaRPr>
          </a:p>
        </p:txBody>
      </p:sp>
      <p:sp>
        <p:nvSpPr>
          <p:cNvPr id="5" name="CaixaDeTexto 4">
            <a:extLst>
              <a:ext uri="{FF2B5EF4-FFF2-40B4-BE49-F238E27FC236}">
                <a16:creationId xmlns:a16="http://schemas.microsoft.com/office/drawing/2014/main" id="{F4A6C465-143D-54D8-FFA7-DEF5596E9B7C}"/>
              </a:ext>
            </a:extLst>
          </p:cNvPr>
          <p:cNvSpPr txBox="1"/>
          <p:nvPr/>
        </p:nvSpPr>
        <p:spPr>
          <a:xfrm>
            <a:off x="305345" y="1022846"/>
            <a:ext cx="116742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err="1">
                <a:latin typeface="Dosis"/>
                <a:cs typeface="Times New Roman"/>
              </a:rPr>
              <a:t>Os</a:t>
            </a:r>
            <a:r>
              <a:rPr lang="en-US" sz="1200" dirty="0">
                <a:latin typeface="Dosis"/>
                <a:cs typeface="Times New Roman"/>
              </a:rPr>
              <a:t> </a:t>
            </a:r>
            <a:r>
              <a:rPr lang="en-US" sz="1200" dirty="0" err="1">
                <a:latin typeface="Dosis"/>
                <a:cs typeface="Times New Roman"/>
              </a:rPr>
              <a:t>gráficos</a:t>
            </a:r>
            <a:r>
              <a:rPr lang="en-US" sz="1200" dirty="0">
                <a:latin typeface="Dosis"/>
                <a:cs typeface="Times New Roman"/>
              </a:rPr>
              <a:t> </a:t>
            </a:r>
            <a:r>
              <a:rPr lang="en-US" sz="1200" dirty="0" err="1">
                <a:latin typeface="Dosis"/>
                <a:cs typeface="Times New Roman"/>
              </a:rPr>
              <a:t>abaixo</a:t>
            </a:r>
            <a:r>
              <a:rPr lang="en-US" sz="1200" dirty="0">
                <a:latin typeface="Dosis"/>
                <a:cs typeface="Times New Roman"/>
              </a:rPr>
              <a:t> </a:t>
            </a:r>
            <a:r>
              <a:rPr lang="en-US" sz="1200" dirty="0" err="1">
                <a:latin typeface="Dosis"/>
                <a:cs typeface="Times New Roman"/>
              </a:rPr>
              <a:t>apresentam</a:t>
            </a:r>
            <a:r>
              <a:rPr lang="en-US" sz="1200" dirty="0">
                <a:latin typeface="Dosis"/>
                <a:cs typeface="Times New Roman"/>
              </a:rPr>
              <a:t> as </a:t>
            </a:r>
            <a:r>
              <a:rPr lang="en-US" sz="1200" dirty="0" err="1">
                <a:latin typeface="Dosis"/>
                <a:cs typeface="Times New Roman"/>
              </a:rPr>
              <a:t>atividades</a:t>
            </a:r>
            <a:r>
              <a:rPr lang="en-US" sz="1200" dirty="0">
                <a:latin typeface="Dosis"/>
                <a:cs typeface="Times New Roman"/>
              </a:rPr>
              <a:t> </a:t>
            </a:r>
            <a:r>
              <a:rPr lang="en-US" sz="1200" dirty="0" err="1">
                <a:latin typeface="Dosis"/>
                <a:cs typeface="Times New Roman"/>
              </a:rPr>
              <a:t>econômicas</a:t>
            </a:r>
            <a:r>
              <a:rPr lang="en-US" sz="1200" dirty="0">
                <a:latin typeface="Dosis"/>
                <a:cs typeface="Times New Roman"/>
              </a:rPr>
              <a:t> do Centro e da </a:t>
            </a:r>
            <a:r>
              <a:rPr lang="en-US" sz="1200" dirty="0" err="1">
                <a:latin typeface="Dosis"/>
                <a:cs typeface="Times New Roman"/>
              </a:rPr>
              <a:t>Ilha</a:t>
            </a:r>
            <a:r>
              <a:rPr lang="en-US" sz="1200" dirty="0">
                <a:latin typeface="Dosis"/>
                <a:cs typeface="Times New Roman"/>
              </a:rPr>
              <a:t> da </a:t>
            </a:r>
            <a:r>
              <a:rPr lang="en-US" sz="1200" dirty="0" err="1">
                <a:latin typeface="Dosis"/>
                <a:cs typeface="Times New Roman"/>
              </a:rPr>
              <a:t>Conceição</a:t>
            </a:r>
            <a:r>
              <a:rPr lang="en-US" sz="1200" dirty="0">
                <a:latin typeface="Dosis"/>
                <a:cs typeface="Times New Roman"/>
              </a:rPr>
              <a:t> que </a:t>
            </a:r>
            <a:r>
              <a:rPr lang="en-US" sz="1200" dirty="0" err="1">
                <a:latin typeface="Dosis"/>
                <a:cs typeface="Times New Roman"/>
              </a:rPr>
              <a:t>mais</a:t>
            </a:r>
            <a:r>
              <a:rPr lang="en-US" sz="1200" dirty="0">
                <a:latin typeface="Dosis"/>
                <a:cs typeface="Times New Roman"/>
              </a:rPr>
              <a:t> </a:t>
            </a:r>
            <a:r>
              <a:rPr lang="en-US" sz="1200" dirty="0" err="1">
                <a:latin typeface="Dosis"/>
                <a:cs typeface="Times New Roman"/>
              </a:rPr>
              <a:t>contribuíram</a:t>
            </a:r>
            <a:r>
              <a:rPr lang="en-US" sz="1200" dirty="0">
                <a:latin typeface="Dosis"/>
                <a:cs typeface="Times New Roman"/>
              </a:rPr>
              <a:t> com o </a:t>
            </a:r>
            <a:r>
              <a:rPr lang="en-US" sz="1200" dirty="0" err="1">
                <a:latin typeface="Dosis"/>
                <a:cs typeface="Times New Roman"/>
              </a:rPr>
              <a:t>Tesouro</a:t>
            </a:r>
            <a:r>
              <a:rPr lang="en-US" sz="1200" dirty="0">
                <a:latin typeface="Dosis"/>
                <a:cs typeface="Times New Roman"/>
              </a:rPr>
              <a:t> Municipal no </a:t>
            </a:r>
            <a:r>
              <a:rPr lang="en-US" sz="1200" dirty="0" err="1">
                <a:latin typeface="Dosis"/>
                <a:cs typeface="Times New Roman"/>
              </a:rPr>
              <a:t>tocante</a:t>
            </a:r>
            <a:r>
              <a:rPr lang="en-US" sz="1200" dirty="0">
                <a:latin typeface="Dosis"/>
                <a:cs typeface="Times New Roman"/>
              </a:rPr>
              <a:t> </a:t>
            </a:r>
            <a:r>
              <a:rPr lang="en-US" sz="1200" dirty="0" err="1">
                <a:latin typeface="Dosis"/>
                <a:cs typeface="Times New Roman"/>
              </a:rPr>
              <a:t>ao</a:t>
            </a:r>
            <a:r>
              <a:rPr lang="en-US" sz="1200" dirty="0">
                <a:latin typeface="Dosis"/>
                <a:cs typeface="Times New Roman"/>
              </a:rPr>
              <a:t> </a:t>
            </a:r>
            <a:r>
              <a:rPr lang="en-US" sz="1200" dirty="0" err="1">
                <a:latin typeface="Dosis"/>
                <a:cs typeface="Times New Roman"/>
              </a:rPr>
              <a:t>recolhimento</a:t>
            </a:r>
            <a:r>
              <a:rPr lang="en-US" sz="1200" dirty="0">
                <a:latin typeface="Dosis"/>
                <a:cs typeface="Times New Roman"/>
              </a:rPr>
              <a:t> de  ISS.</a:t>
            </a:r>
            <a:endParaRPr lang="pt-PT" sz="1200" dirty="0">
              <a:latin typeface="Dosis"/>
              <a:cs typeface="Times New Roman"/>
            </a:endParaRPr>
          </a:p>
        </p:txBody>
      </p:sp>
      <p:graphicFrame>
        <p:nvGraphicFramePr>
          <p:cNvPr id="21" name="Gráfico 20">
            <a:extLst>
              <a:ext uri="{FF2B5EF4-FFF2-40B4-BE49-F238E27FC236}">
                <a16:creationId xmlns:a16="http://schemas.microsoft.com/office/drawing/2014/main" id="{1BED46FB-E04D-526B-8B1E-8AB7CC268C17}"/>
              </a:ext>
            </a:extLst>
          </p:cNvPr>
          <p:cNvGraphicFramePr>
            <a:graphicFrameLocks/>
          </p:cNvGraphicFramePr>
          <p:nvPr>
            <p:extLst>
              <p:ext uri="{D42A27DB-BD31-4B8C-83A1-F6EECF244321}">
                <p14:modId xmlns:p14="http://schemas.microsoft.com/office/powerpoint/2010/main" val="1373817958"/>
              </p:ext>
            </p:extLst>
          </p:nvPr>
        </p:nvGraphicFramePr>
        <p:xfrm>
          <a:off x="771895" y="2070455"/>
          <a:ext cx="4684321" cy="44859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a:extLst>
              <a:ext uri="{FF2B5EF4-FFF2-40B4-BE49-F238E27FC236}">
                <a16:creationId xmlns:a16="http://schemas.microsoft.com/office/drawing/2014/main" id="{354346E6-0DE5-0B10-1B6E-59C3081DAC4A}"/>
              </a:ext>
            </a:extLst>
          </p:cNvPr>
          <p:cNvGraphicFramePr>
            <a:graphicFrameLocks/>
          </p:cNvGraphicFramePr>
          <p:nvPr>
            <p:extLst>
              <p:ext uri="{D42A27DB-BD31-4B8C-83A1-F6EECF244321}">
                <p14:modId xmlns:p14="http://schemas.microsoft.com/office/powerpoint/2010/main" val="3379145407"/>
              </p:ext>
            </p:extLst>
          </p:nvPr>
        </p:nvGraphicFramePr>
        <p:xfrm>
          <a:off x="7264355" y="1989662"/>
          <a:ext cx="4715282" cy="49891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010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1"/>
            <a:ext cx="12192000" cy="6858000"/>
          </a:xfrm>
          <a:prstGeom prst="rect">
            <a:avLst/>
          </a:prstGeom>
          <a:gradFill flip="none" rotWithShape="1">
            <a:gsLst>
              <a:gs pos="0">
                <a:srgbClr val="3A7B51"/>
              </a:gs>
              <a:gs pos="50000">
                <a:srgbClr val="056435">
                  <a:shade val="67500"/>
                  <a:satMod val="115000"/>
                </a:srgbClr>
              </a:gs>
              <a:gs pos="100000">
                <a:srgbClr val="00542A"/>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pic>
        <p:nvPicPr>
          <p:cNvPr id="5" name="Imagem 4" descr="Padrão do plano de fundo&#10;&#10;Descrição gerada automaticamente">
            <a:extLst>
              <a:ext uri="{FF2B5EF4-FFF2-40B4-BE49-F238E27FC236}">
                <a16:creationId xmlns:a16="http://schemas.microsoft.com/office/drawing/2014/main" id="{FCC574C5-0C91-4C2A-B8AA-2677D435D7E6}"/>
              </a:ext>
            </a:extLst>
          </p:cNvPr>
          <p:cNvPicPr>
            <a:picLocks noChangeAspect="1"/>
          </p:cNvPicPr>
          <p:nvPr/>
        </p:nvPicPr>
        <p:blipFill>
          <a:blip r:embed="rId2">
            <a:alphaModFix amt="47000"/>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aixaDeTexto 8">
            <a:extLst>
              <a:ext uri="{FF2B5EF4-FFF2-40B4-BE49-F238E27FC236}">
                <a16:creationId xmlns:a16="http://schemas.microsoft.com/office/drawing/2014/main" id="{D769C873-C381-4244-A837-C3D6AA912804}"/>
              </a:ext>
            </a:extLst>
          </p:cNvPr>
          <p:cNvSpPr txBox="1"/>
          <p:nvPr/>
        </p:nvSpPr>
        <p:spPr>
          <a:xfrm>
            <a:off x="4425965" y="2430523"/>
            <a:ext cx="5331442" cy="1754326"/>
          </a:xfrm>
          <a:prstGeom prst="rect">
            <a:avLst/>
          </a:prstGeom>
          <a:noFill/>
        </p:spPr>
        <p:txBody>
          <a:bodyPr wrap="square" rtlCol="0">
            <a:spAutoFit/>
          </a:bodyPr>
          <a:lstStyle/>
          <a:p>
            <a:pPr algn="just"/>
            <a:r>
              <a:rPr lang="pt-BR" sz="3600" b="1">
                <a:solidFill>
                  <a:schemeClr val="bg1"/>
                </a:solidFill>
              </a:rPr>
              <a:t>ARRECADAÇĀO DE ISS ENTRE MUNICÍPIOS COM PERFIL SEMELHANTE</a:t>
            </a:r>
          </a:p>
        </p:txBody>
      </p:sp>
      <p:pic>
        <p:nvPicPr>
          <p:cNvPr id="3" name="Gráfico 2">
            <a:extLst>
              <a:ext uri="{FF2B5EF4-FFF2-40B4-BE49-F238E27FC236}">
                <a16:creationId xmlns:a16="http://schemas.microsoft.com/office/drawing/2014/main" id="{C7875EA2-651C-4522-884C-ACFA198AF36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3626" y="1729691"/>
            <a:ext cx="2972314" cy="2972314"/>
          </a:xfrm>
          <a:prstGeom prst="rect">
            <a:avLst/>
          </a:prstGeom>
        </p:spPr>
      </p:pic>
    </p:spTree>
    <p:extLst>
      <p:ext uri="{BB962C8B-B14F-4D97-AF65-F5344CB8AC3E}">
        <p14:creationId xmlns:p14="http://schemas.microsoft.com/office/powerpoint/2010/main" val="2699129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2" y="341348"/>
            <a:ext cx="12206988" cy="1009339"/>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106019" y="206539"/>
            <a:ext cx="11979958" cy="1284464"/>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5" y="498243"/>
            <a:ext cx="9669497" cy="646331"/>
          </a:xfrm>
          <a:prstGeom prst="rect">
            <a:avLst/>
          </a:prstGeom>
          <a:noFill/>
        </p:spPr>
        <p:txBody>
          <a:bodyPr wrap="square" rtlCol="0">
            <a:spAutoFit/>
          </a:bodyPr>
          <a:lstStyle/>
          <a:p>
            <a:r>
              <a:rPr lang="pt-BR" sz="3600" b="1">
                <a:solidFill>
                  <a:schemeClr val="bg1"/>
                </a:solidFill>
              </a:rPr>
              <a:t>ISS MUNICÍPIOS</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39568" y="6438044"/>
            <a:ext cx="529651" cy="461665"/>
          </a:xfrm>
          <a:prstGeom prst="rect">
            <a:avLst/>
          </a:prstGeom>
          <a:noFill/>
        </p:spPr>
        <p:txBody>
          <a:bodyPr wrap="square" rtlCol="0">
            <a:spAutoFit/>
          </a:bodyPr>
          <a:lstStyle/>
          <a:p>
            <a:r>
              <a:rPr lang="pt-BR" sz="2400" b="1">
                <a:solidFill>
                  <a:schemeClr val="bg1"/>
                </a:solidFill>
              </a:rPr>
              <a:t>26</a:t>
            </a:r>
          </a:p>
        </p:txBody>
      </p:sp>
      <p:pic>
        <p:nvPicPr>
          <p:cNvPr id="12" name="Imagem 11">
            <a:extLst>
              <a:ext uri="{FF2B5EF4-FFF2-40B4-BE49-F238E27FC236}">
                <a16:creationId xmlns:a16="http://schemas.microsoft.com/office/drawing/2014/main" id="{6D3FFF53-0B8A-4923-8814-9F56AB16CC3A}"/>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186760" y="468786"/>
            <a:ext cx="2799500" cy="689201"/>
          </a:xfrm>
          <a:prstGeom prst="rect">
            <a:avLst/>
          </a:prstGeom>
        </p:spPr>
      </p:pic>
      <p:sp>
        <p:nvSpPr>
          <p:cNvPr id="14" name="TextBox 13">
            <a:extLst>
              <a:ext uri="{FF2B5EF4-FFF2-40B4-BE49-F238E27FC236}">
                <a16:creationId xmlns:a16="http://schemas.microsoft.com/office/drawing/2014/main" id="{2610FD49-DE9C-488D-8095-15558A67477B}"/>
              </a:ext>
            </a:extLst>
          </p:cNvPr>
          <p:cNvSpPr txBox="1"/>
          <p:nvPr/>
        </p:nvSpPr>
        <p:spPr>
          <a:xfrm>
            <a:off x="1818594" y="3619183"/>
            <a:ext cx="9920974" cy="784830"/>
          </a:xfrm>
          <a:prstGeom prst="rect">
            <a:avLst/>
          </a:prstGeom>
          <a:noFill/>
        </p:spPr>
        <p:txBody>
          <a:bodyPr wrap="square">
            <a:spAutoFit/>
          </a:bodyPr>
          <a:lstStyle/>
          <a:p>
            <a:pPr algn="just">
              <a:lnSpc>
                <a:spcPct val="150000"/>
              </a:lnSpc>
              <a:spcAft>
                <a:spcPts val="1000"/>
              </a:spcAft>
            </a:pPr>
            <a:r>
              <a:rPr lang="pt-BR" sz="1600">
                <a:latin typeface="Dosis-Book"/>
                <a:ea typeface="Calibri" panose="020F0502020204030204" pitchFamily="34" charset="0"/>
                <a:cs typeface="Times New Roman" panose="02020603050405020304" pitchFamily="18" charset="0"/>
              </a:rPr>
              <a:t>          </a:t>
            </a:r>
            <a:r>
              <a:rPr lang="pt-BR" sz="1600" err="1">
                <a:latin typeface="Dosis-Book"/>
              </a:rPr>
              <a:t>omparar</a:t>
            </a:r>
            <a:r>
              <a:rPr lang="pt-BR" sz="1600">
                <a:latin typeface="Dosis-Book"/>
              </a:rPr>
              <a:t> a arrecadação acumulada de ISS por doze meses no município de Niterói com outros municípios brasileiros de perfil semelhante para o item ISS.</a:t>
            </a:r>
            <a:endParaRPr lang="pt-BR" sz="1700">
              <a:effectLst/>
              <a:latin typeface="Dosis-Book"/>
              <a:ea typeface="Calibri" panose="020F0502020204030204" pitchFamily="34" charset="0"/>
              <a:cs typeface="Times New Roman" panose="02020603050405020304" pitchFamily="18" charset="0"/>
            </a:endParaRPr>
          </a:p>
        </p:txBody>
      </p:sp>
      <p:sp>
        <p:nvSpPr>
          <p:cNvPr id="17" name="CaixaDeTexto 27">
            <a:extLst>
              <a:ext uri="{FF2B5EF4-FFF2-40B4-BE49-F238E27FC236}">
                <a16:creationId xmlns:a16="http://schemas.microsoft.com/office/drawing/2014/main" id="{2D21AF71-9407-484C-976E-B0ABB6057C7D}"/>
              </a:ext>
            </a:extLst>
          </p:cNvPr>
          <p:cNvSpPr txBox="1"/>
          <p:nvPr/>
        </p:nvSpPr>
        <p:spPr>
          <a:xfrm>
            <a:off x="1715270" y="3140469"/>
            <a:ext cx="619711" cy="2123658"/>
          </a:xfrm>
          <a:prstGeom prst="rect">
            <a:avLst/>
          </a:prstGeom>
          <a:noFill/>
        </p:spPr>
        <p:txBody>
          <a:bodyPr wrap="square" lIns="91440" tIns="45720" rIns="91440" bIns="45720" rtlCol="0" anchor="t">
            <a:spAutoFit/>
          </a:bodyPr>
          <a:lstStyle/>
          <a:p>
            <a:r>
              <a:rPr lang="pt-BR" sz="6600">
                <a:solidFill>
                  <a:srgbClr val="056435"/>
                </a:solidFill>
                <a:latin typeface="Dosis-Book"/>
              </a:rPr>
              <a:t>C </a:t>
            </a:r>
          </a:p>
        </p:txBody>
      </p:sp>
    </p:spTree>
    <p:extLst>
      <p:ext uri="{BB962C8B-B14F-4D97-AF65-F5344CB8AC3E}">
        <p14:creationId xmlns:p14="http://schemas.microsoft.com/office/powerpoint/2010/main" val="273241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aixaDeTexto 31">
            <a:extLst>
              <a:ext uri="{FF2B5EF4-FFF2-40B4-BE49-F238E27FC236}">
                <a16:creationId xmlns:a16="http://schemas.microsoft.com/office/drawing/2014/main" id="{F815F242-ECA8-D7E7-8768-6CC70019AA35}"/>
              </a:ext>
            </a:extLst>
          </p:cNvPr>
          <p:cNvSpPr txBox="1"/>
          <p:nvPr/>
        </p:nvSpPr>
        <p:spPr>
          <a:xfrm>
            <a:off x="2193607" y="5758234"/>
            <a:ext cx="2615628" cy="261610"/>
          </a:xfrm>
          <a:prstGeom prst="rect">
            <a:avLst/>
          </a:prstGeom>
          <a:noFill/>
        </p:spPr>
        <p:txBody>
          <a:bodyPr wrap="square">
            <a:spAutoFit/>
          </a:bodyPr>
          <a:lstStyle/>
          <a:p>
            <a:r>
              <a:rPr lang="pt-BR" sz="1100" dirty="0">
                <a:solidFill>
                  <a:srgbClr val="FF0000"/>
                </a:solidFill>
                <a:latin typeface="Dosis" pitchFamily="2" charset="77"/>
              </a:rPr>
              <a:t>MÉDIA </a:t>
            </a:r>
            <a:r>
              <a:rPr lang="pt-BR" sz="1100" b="1" dirty="0">
                <a:solidFill>
                  <a:srgbClr val="FF0000"/>
                </a:solidFill>
                <a:latin typeface="Dosis" pitchFamily="2" charset="77"/>
              </a:rPr>
              <a:t>R$ 1,15 BILHÃO</a:t>
            </a:r>
          </a:p>
        </p:txBody>
      </p:sp>
      <p:sp>
        <p:nvSpPr>
          <p:cNvPr id="17" name="TextBox 16">
            <a:extLst>
              <a:ext uri="{FF2B5EF4-FFF2-40B4-BE49-F238E27FC236}">
                <a16:creationId xmlns:a16="http://schemas.microsoft.com/office/drawing/2014/main" id="{7AD5F80B-904F-488A-A8DB-DB0FDA05682F}"/>
              </a:ext>
            </a:extLst>
          </p:cNvPr>
          <p:cNvSpPr txBox="1"/>
          <p:nvPr/>
        </p:nvSpPr>
        <p:spPr>
          <a:xfrm>
            <a:off x="2193607" y="355581"/>
            <a:ext cx="6973858" cy="723275"/>
          </a:xfrm>
          <a:prstGeom prst="rect">
            <a:avLst/>
          </a:prstGeom>
          <a:noFill/>
          <a:ln w="0">
            <a:solidFill>
              <a:schemeClr val="bg1"/>
            </a:solidFill>
          </a:ln>
        </p:spPr>
        <p:txBody>
          <a:bodyPr wrap="square" lIns="91440" tIns="45720" rIns="91440" bIns="45720" anchor="t">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GRÁFICOS</a:t>
            </a:r>
            <a:r>
              <a:rPr lang="en-US" sz="1400" b="1" baseline="0" dirty="0">
                <a:solidFill>
                  <a:schemeClr val="tx1">
                    <a:lumMod val="50000"/>
                    <a:lumOff val="50000"/>
                  </a:schemeClr>
                </a:solidFill>
                <a:latin typeface="Dosis-Book"/>
              </a:rPr>
              <a:t> 14 e 15</a:t>
            </a:r>
          </a:p>
          <a:p>
            <a:pPr algn="ctr">
              <a:defRPr sz="1400" b="0" i="0" u="none" strike="noStrike" kern="1200" spc="0" baseline="0">
                <a:solidFill>
                  <a:sysClr val="windowText" lastClr="000000">
                    <a:lumMod val="65000"/>
                    <a:lumOff val="35000"/>
                  </a:sysClr>
                </a:solidFill>
                <a:latin typeface="+mn-lt"/>
                <a:ea typeface="+mn-ea"/>
                <a:cs typeface="+mn-cs"/>
              </a:defRPr>
            </a:pPr>
            <a:r>
              <a:rPr lang="pt-BR" sz="1600" b="1" dirty="0">
                <a:solidFill>
                  <a:schemeClr val="accent6">
                    <a:lumMod val="50000"/>
                  </a:schemeClr>
                </a:solidFill>
                <a:latin typeface="Dosis-Book"/>
              </a:rPr>
              <a:t>Comparativo do ISS: Niterói x Municípios do Brasil</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dirty="0" err="1">
                <a:solidFill>
                  <a:schemeClr val="tx1">
                    <a:lumMod val="50000"/>
                    <a:lumOff val="50000"/>
                  </a:schemeClr>
                </a:solidFill>
                <a:latin typeface="Dosis-Book"/>
              </a:rPr>
              <a:t>Consolidado</a:t>
            </a:r>
            <a:r>
              <a:rPr lang="en-US" sz="1100" dirty="0">
                <a:solidFill>
                  <a:schemeClr val="tx1">
                    <a:lumMod val="50000"/>
                    <a:lumOff val="50000"/>
                  </a:schemeClr>
                </a:solidFill>
                <a:latin typeface="Dosis-Book"/>
              </a:rPr>
              <a:t> de 12 </a:t>
            </a:r>
            <a:r>
              <a:rPr lang="en-US" sz="1100" dirty="0" err="1">
                <a:solidFill>
                  <a:schemeClr val="tx1">
                    <a:lumMod val="50000"/>
                    <a:lumOff val="50000"/>
                  </a:schemeClr>
                </a:solidFill>
                <a:latin typeface="Dosis-Book"/>
              </a:rPr>
              <a:t>meses</a:t>
            </a:r>
            <a:r>
              <a:rPr lang="en-US" sz="1100" dirty="0">
                <a:solidFill>
                  <a:schemeClr val="tx1">
                    <a:lumMod val="50000"/>
                    <a:lumOff val="50000"/>
                  </a:schemeClr>
                </a:solidFill>
                <a:latin typeface="Dosis-Book"/>
              </a:rPr>
              <a:t> </a:t>
            </a:r>
            <a:r>
              <a:rPr lang="pt-BR" sz="1100" dirty="0">
                <a:solidFill>
                  <a:schemeClr val="tx1">
                    <a:lumMod val="50000"/>
                    <a:lumOff val="50000"/>
                  </a:schemeClr>
                </a:solidFill>
                <a:latin typeface="Dosis-Book"/>
              </a:rPr>
              <a:t> (março/2023 a fevereiro/2024)</a:t>
            </a:r>
          </a:p>
        </p:txBody>
      </p:sp>
      <p:sp>
        <p:nvSpPr>
          <p:cNvPr id="61" name="CaixaDeTexto 60">
            <a:extLst>
              <a:ext uri="{FF2B5EF4-FFF2-40B4-BE49-F238E27FC236}">
                <a16:creationId xmlns:a16="http://schemas.microsoft.com/office/drawing/2014/main" id="{28C4995B-9966-3BE4-2D8C-EE4C7FD5B9C4}"/>
              </a:ext>
            </a:extLst>
          </p:cNvPr>
          <p:cNvSpPr txBox="1"/>
          <p:nvPr/>
        </p:nvSpPr>
        <p:spPr>
          <a:xfrm>
            <a:off x="9527587" y="5784108"/>
            <a:ext cx="1985749" cy="261610"/>
          </a:xfrm>
          <a:prstGeom prst="rect">
            <a:avLst/>
          </a:prstGeom>
          <a:noFill/>
        </p:spPr>
        <p:txBody>
          <a:bodyPr wrap="square">
            <a:spAutoFit/>
          </a:bodyPr>
          <a:lstStyle/>
          <a:p>
            <a:r>
              <a:rPr lang="pt-BR" sz="1100" dirty="0">
                <a:solidFill>
                  <a:srgbClr val="FF0000"/>
                </a:solidFill>
                <a:latin typeface="Dosis" pitchFamily="2" charset="77"/>
              </a:rPr>
              <a:t>MÉDIA </a:t>
            </a:r>
            <a:r>
              <a:rPr lang="pt-BR" sz="1100" b="1" dirty="0">
                <a:solidFill>
                  <a:srgbClr val="FF0000"/>
                </a:solidFill>
                <a:latin typeface="Dosis" pitchFamily="2" charset="77"/>
              </a:rPr>
              <a:t>R$ 1.258,92 REAIS</a:t>
            </a:r>
          </a:p>
        </p:txBody>
      </p:sp>
      <p:sp>
        <p:nvSpPr>
          <p:cNvPr id="41" name="CaixaDeTexto 40">
            <a:extLst>
              <a:ext uri="{FF2B5EF4-FFF2-40B4-BE49-F238E27FC236}">
                <a16:creationId xmlns:a16="http://schemas.microsoft.com/office/drawing/2014/main" id="{07D20A99-0062-430C-85B1-E356C73FD183}"/>
              </a:ext>
            </a:extLst>
          </p:cNvPr>
          <p:cNvSpPr txBox="1"/>
          <p:nvPr/>
        </p:nvSpPr>
        <p:spPr>
          <a:xfrm>
            <a:off x="228345" y="6349995"/>
            <a:ext cx="9903755" cy="415498"/>
          </a:xfrm>
          <a:prstGeom prst="rect">
            <a:avLst/>
          </a:prstGeom>
          <a:noFill/>
        </p:spPr>
        <p:txBody>
          <a:bodyPr wrap="square">
            <a:spAutoFit/>
          </a:bodyPr>
          <a:lstStyle/>
          <a:p>
            <a:r>
              <a:rPr lang="pt-BR" sz="700" dirty="0">
                <a:solidFill>
                  <a:schemeClr val="tx1">
                    <a:lumMod val="50000"/>
                    <a:lumOff val="50000"/>
                  </a:schemeClr>
                </a:solidFill>
                <a:latin typeface="Dosis" pitchFamily="2" charset="77"/>
              </a:rPr>
              <a:t>Fonte: Tesouro Nacional, </a:t>
            </a:r>
            <a:r>
              <a:rPr lang="pt-BR" sz="700" i="0" u="none" strike="noStrike" dirty="0">
                <a:solidFill>
                  <a:schemeClr val="tx1">
                    <a:lumMod val="50000"/>
                    <a:lumOff val="50000"/>
                  </a:schemeClr>
                </a:solidFill>
                <a:effectLst/>
                <a:latin typeface="Dosis" pitchFamily="2" charset="77"/>
              </a:rPr>
              <a:t>Relatório Resumido da Execução Orçamentária do 1º Bimestre de 2024. </a:t>
            </a:r>
            <a:endParaRPr lang="pt-BR" sz="700" dirty="0">
              <a:solidFill>
                <a:schemeClr val="tx1">
                  <a:lumMod val="50000"/>
                  <a:lumOff val="50000"/>
                </a:schemeClr>
              </a:solidFill>
              <a:latin typeface="Dosis" pitchFamily="2" charset="77"/>
            </a:endParaRPr>
          </a:p>
          <a:p>
            <a:r>
              <a:rPr lang="pt-BR" sz="700" dirty="0">
                <a:solidFill>
                  <a:schemeClr val="tx1">
                    <a:lumMod val="50000"/>
                    <a:lumOff val="50000"/>
                  </a:schemeClr>
                </a:solidFill>
                <a:latin typeface="Dosis" pitchFamily="2" charset="77"/>
              </a:rPr>
              <a:t>(</a:t>
            </a:r>
            <a:r>
              <a:rPr lang="pt-BR" sz="700" dirty="0" err="1">
                <a:solidFill>
                  <a:schemeClr val="tx1">
                    <a:lumMod val="50000"/>
                    <a:lumOff val="50000"/>
                  </a:schemeClr>
                </a:solidFill>
                <a:latin typeface="Dosis" pitchFamily="2" charset="77"/>
              </a:rPr>
              <a:t>Siconfi</a:t>
            </a:r>
            <a:r>
              <a:rPr lang="pt-BR" sz="700" dirty="0">
                <a:solidFill>
                  <a:schemeClr val="tx1">
                    <a:lumMod val="50000"/>
                    <a:lumOff val="50000"/>
                  </a:schemeClr>
                </a:solidFill>
                <a:latin typeface="Dosis" pitchFamily="2" charset="77"/>
              </a:rPr>
              <a:t> - https://siconfi.tesouro.gov.br/siconfi/ - Consultas &gt; Consultar </a:t>
            </a:r>
            <a:r>
              <a:rPr lang="pt-BR" sz="700" dirty="0" err="1">
                <a:solidFill>
                  <a:schemeClr val="tx1">
                    <a:lumMod val="50000"/>
                    <a:lumOff val="50000"/>
                  </a:schemeClr>
                </a:solidFill>
                <a:latin typeface="Dosis" pitchFamily="2" charset="77"/>
              </a:rPr>
              <a:t>Finbra</a:t>
            </a:r>
            <a:r>
              <a:rPr lang="pt-BR" sz="700" dirty="0">
                <a:solidFill>
                  <a:schemeClr val="tx1">
                    <a:lumMod val="50000"/>
                    <a:lumOff val="50000"/>
                  </a:schemeClr>
                </a:solidFill>
                <a:latin typeface="Dosis" pitchFamily="2" charset="77"/>
              </a:rPr>
              <a:t> &gt; RREO - Anexo 03 - Demonstrativo da Receita Corrente Líquida) </a:t>
            </a:r>
          </a:p>
          <a:p>
            <a:r>
              <a:rPr lang="pt-BR" sz="700" dirty="0">
                <a:solidFill>
                  <a:schemeClr val="tx1">
                    <a:lumMod val="50000"/>
                    <a:lumOff val="50000"/>
                  </a:schemeClr>
                </a:solidFill>
                <a:latin typeface="Dosis" pitchFamily="2" charset="77"/>
              </a:rPr>
              <a:t>*O parâmetro populacional utilizado para fins de aferição da renda per capita teve como base o Censo 2023 (ano-base 2022), divulgado pelo IBGE. </a:t>
            </a:r>
          </a:p>
        </p:txBody>
      </p:sp>
      <p:sp>
        <p:nvSpPr>
          <p:cNvPr id="65" name="CaixaDeTexto 64">
            <a:extLst>
              <a:ext uri="{FF2B5EF4-FFF2-40B4-BE49-F238E27FC236}">
                <a16:creationId xmlns:a16="http://schemas.microsoft.com/office/drawing/2014/main" id="{2F239258-B7F0-A338-EF93-A6CCACE8F05D}"/>
              </a:ext>
            </a:extLst>
          </p:cNvPr>
          <p:cNvSpPr txBox="1"/>
          <p:nvPr/>
        </p:nvSpPr>
        <p:spPr>
          <a:xfrm>
            <a:off x="0" y="1607882"/>
            <a:ext cx="6408548" cy="492443"/>
          </a:xfrm>
          <a:prstGeom prst="rect">
            <a:avLst/>
          </a:prstGeom>
          <a:noFill/>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pt-BR" sz="1400" b="1">
                <a:solidFill>
                  <a:schemeClr val="accent6">
                    <a:lumMod val="50000"/>
                  </a:schemeClr>
                </a:solidFill>
                <a:latin typeface="Dosis" pitchFamily="2" charset="77"/>
              </a:rPr>
              <a:t>ARRECADAÇÃO ACUMULADA ISS EM 12 MESES</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b="1">
                <a:solidFill>
                  <a:schemeClr val="tx1">
                    <a:lumMod val="50000"/>
                    <a:lumOff val="50000"/>
                  </a:schemeClr>
                </a:solidFill>
                <a:latin typeface="Dosis-Book"/>
              </a:rPr>
              <a:t>GRÁFICO 14</a:t>
            </a:r>
            <a:endParaRPr lang="pt-BR" sz="1100" b="1">
              <a:solidFill>
                <a:schemeClr val="accent6">
                  <a:lumMod val="50000"/>
                </a:schemeClr>
              </a:solidFill>
              <a:latin typeface="Dosis" pitchFamily="2" charset="77"/>
            </a:endParaRPr>
          </a:p>
        </p:txBody>
      </p:sp>
      <p:sp>
        <p:nvSpPr>
          <p:cNvPr id="69" name="CaixaDeTexto 68">
            <a:extLst>
              <a:ext uri="{FF2B5EF4-FFF2-40B4-BE49-F238E27FC236}">
                <a16:creationId xmlns:a16="http://schemas.microsoft.com/office/drawing/2014/main" id="{2EE0DCA2-D172-F490-CC28-A12CA82E3950}"/>
              </a:ext>
            </a:extLst>
          </p:cNvPr>
          <p:cNvSpPr txBox="1"/>
          <p:nvPr/>
        </p:nvSpPr>
        <p:spPr>
          <a:xfrm>
            <a:off x="6731791" y="1613593"/>
            <a:ext cx="4624185" cy="707886"/>
          </a:xfrm>
          <a:prstGeom prst="rect">
            <a:avLst/>
          </a:prstGeom>
          <a:noFill/>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pt-BR" sz="1400" b="1">
                <a:solidFill>
                  <a:schemeClr val="accent6">
                    <a:lumMod val="50000"/>
                  </a:schemeClr>
                </a:solidFill>
                <a:latin typeface="Dosis" pitchFamily="2" charset="77"/>
              </a:rPr>
              <a:t>ISS PER CAPITA*</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b="1">
                <a:solidFill>
                  <a:schemeClr val="tx1">
                    <a:lumMod val="50000"/>
                    <a:lumOff val="50000"/>
                  </a:schemeClr>
                </a:solidFill>
                <a:latin typeface="Dosis-Book"/>
              </a:rPr>
              <a:t>GRÁFICO 15</a:t>
            </a:r>
          </a:p>
          <a:p>
            <a:pPr algn="ctr">
              <a:defRPr sz="1400" b="0" i="0" u="none" strike="noStrike" kern="1200" spc="0" baseline="0">
                <a:solidFill>
                  <a:sysClr val="windowText" lastClr="000000">
                    <a:lumMod val="65000"/>
                    <a:lumOff val="35000"/>
                  </a:sysClr>
                </a:solidFill>
                <a:latin typeface="+mn-lt"/>
                <a:ea typeface="+mn-ea"/>
                <a:cs typeface="+mn-cs"/>
              </a:defRPr>
            </a:pPr>
            <a:endParaRPr lang="pt-BR" sz="1400" b="1">
              <a:solidFill>
                <a:schemeClr val="accent6">
                  <a:lumMod val="50000"/>
                </a:schemeClr>
              </a:solidFill>
              <a:latin typeface="Dosis" pitchFamily="2" charset="77"/>
            </a:endParaRPr>
          </a:p>
        </p:txBody>
      </p:sp>
      <p:sp>
        <p:nvSpPr>
          <p:cNvPr id="40" name="CaixaDeTexto 39">
            <a:extLst>
              <a:ext uri="{FF2B5EF4-FFF2-40B4-BE49-F238E27FC236}">
                <a16:creationId xmlns:a16="http://schemas.microsoft.com/office/drawing/2014/main" id="{9785F907-EDF4-1F45-1749-7BD341F9AE05}"/>
              </a:ext>
            </a:extLst>
          </p:cNvPr>
          <p:cNvSpPr txBox="1"/>
          <p:nvPr/>
        </p:nvSpPr>
        <p:spPr>
          <a:xfrm>
            <a:off x="6898662" y="3437221"/>
            <a:ext cx="4077559" cy="176556"/>
          </a:xfrm>
          <a:prstGeom prst="rect">
            <a:avLst/>
          </a:prstGeom>
          <a:noFill/>
          <a:ln>
            <a:noFill/>
          </a:ln>
        </p:spPr>
        <p:txBody>
          <a:bodyPr wrap="square">
            <a:spAutoFit/>
          </a:bodyPr>
          <a:lstStyle/>
          <a:p>
            <a:r>
              <a:rPr lang="en-US" sz="800">
                <a:solidFill>
                  <a:schemeClr val="bg1"/>
                </a:solidFill>
                <a:latin typeface="Dosis-Book"/>
              </a:rPr>
              <a:t>NITERÓI </a:t>
            </a:r>
            <a:r>
              <a:rPr lang="pt-BR" sz="800">
                <a:solidFill>
                  <a:schemeClr val="bg1"/>
                </a:solidFill>
                <a:latin typeface="Dosis" pitchFamily="2" charset="77"/>
              </a:rPr>
              <a:t>(RJ)</a:t>
            </a:r>
          </a:p>
        </p:txBody>
      </p:sp>
      <p:sp>
        <p:nvSpPr>
          <p:cNvPr id="22" name="CaixaDeTexto 21">
            <a:extLst>
              <a:ext uri="{FF2B5EF4-FFF2-40B4-BE49-F238E27FC236}">
                <a16:creationId xmlns:a16="http://schemas.microsoft.com/office/drawing/2014/main" id="{8E571171-2F08-CFBF-0E32-C7617A00E2B0}"/>
              </a:ext>
            </a:extLst>
          </p:cNvPr>
          <p:cNvSpPr txBox="1"/>
          <p:nvPr/>
        </p:nvSpPr>
        <p:spPr>
          <a:xfrm>
            <a:off x="437728" y="3767676"/>
            <a:ext cx="1990680" cy="200055"/>
          </a:xfrm>
          <a:prstGeom prst="rect">
            <a:avLst/>
          </a:prstGeom>
          <a:noFill/>
          <a:ln>
            <a:noFill/>
          </a:ln>
        </p:spPr>
        <p:txBody>
          <a:bodyPr wrap="square">
            <a:spAutoFit/>
          </a:bodyPr>
          <a:lstStyle/>
          <a:p>
            <a:r>
              <a:rPr lang="en-US" sz="700" b="1">
                <a:solidFill>
                  <a:schemeClr val="bg1"/>
                </a:solidFill>
                <a:latin typeface="Dosis" pitchFamily="2" charset="77"/>
              </a:rPr>
              <a:t>NITERÓI  (RJ)</a:t>
            </a:r>
          </a:p>
        </p:txBody>
      </p:sp>
      <p:sp>
        <p:nvSpPr>
          <p:cNvPr id="31" name="CaixaDeTexto 30">
            <a:extLst>
              <a:ext uri="{FF2B5EF4-FFF2-40B4-BE49-F238E27FC236}">
                <a16:creationId xmlns:a16="http://schemas.microsoft.com/office/drawing/2014/main" id="{A109D0E6-DF16-C3B6-E99D-1E2D4E508AD3}"/>
              </a:ext>
            </a:extLst>
          </p:cNvPr>
          <p:cNvSpPr txBox="1"/>
          <p:nvPr/>
        </p:nvSpPr>
        <p:spPr>
          <a:xfrm>
            <a:off x="6900985" y="3425400"/>
            <a:ext cx="1990680" cy="200055"/>
          </a:xfrm>
          <a:prstGeom prst="rect">
            <a:avLst/>
          </a:prstGeom>
          <a:noFill/>
          <a:ln>
            <a:noFill/>
          </a:ln>
        </p:spPr>
        <p:txBody>
          <a:bodyPr wrap="square">
            <a:spAutoFit/>
          </a:bodyPr>
          <a:lstStyle/>
          <a:p>
            <a:r>
              <a:rPr lang="en-US" sz="700" b="1">
                <a:solidFill>
                  <a:schemeClr val="bg1"/>
                </a:solidFill>
                <a:latin typeface="Dosis" pitchFamily="2" charset="77"/>
              </a:rPr>
              <a:t>NITERÓI  (RJ)</a:t>
            </a:r>
          </a:p>
        </p:txBody>
      </p:sp>
      <p:cxnSp>
        <p:nvCxnSpPr>
          <p:cNvPr id="2" name="Conector reto 12">
            <a:extLst>
              <a:ext uri="{FF2B5EF4-FFF2-40B4-BE49-F238E27FC236}">
                <a16:creationId xmlns:a16="http://schemas.microsoft.com/office/drawing/2014/main" id="{5327409F-3BA6-9234-EFE7-5FE88FA91A7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3" name="Conector reto 15">
            <a:extLst>
              <a:ext uri="{FF2B5EF4-FFF2-40B4-BE49-F238E27FC236}">
                <a16:creationId xmlns:a16="http://schemas.microsoft.com/office/drawing/2014/main" id="{EAA91506-DACA-45A9-017B-EA6F0271D145}"/>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6" name="Retângulo 5">
            <a:extLst>
              <a:ext uri="{FF2B5EF4-FFF2-40B4-BE49-F238E27FC236}">
                <a16:creationId xmlns:a16="http://schemas.microsoft.com/office/drawing/2014/main" id="{16E066EA-8AC7-5DB7-A6BD-FDD9815F566D}"/>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65A2A7FE-AB5B-EAC5-2D4E-E68B9C718ADE}"/>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27</a:t>
            </a:r>
          </a:p>
        </p:txBody>
      </p:sp>
      <p:graphicFrame>
        <p:nvGraphicFramePr>
          <p:cNvPr id="19" name="Gráfico 18"/>
          <p:cNvGraphicFramePr>
            <a:graphicFrameLocks/>
          </p:cNvGraphicFramePr>
          <p:nvPr>
            <p:extLst>
              <p:ext uri="{D42A27DB-BD31-4B8C-83A1-F6EECF244321}">
                <p14:modId xmlns:p14="http://schemas.microsoft.com/office/powerpoint/2010/main" val="1496618349"/>
              </p:ext>
            </p:extLst>
          </p:nvPr>
        </p:nvGraphicFramePr>
        <p:xfrm>
          <a:off x="0" y="2100325"/>
          <a:ext cx="6313681" cy="3353632"/>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Conexão Reta 66">
            <a:extLst>
              <a:ext uri="{FF2B5EF4-FFF2-40B4-BE49-F238E27FC236}">
                <a16:creationId xmlns:a16="http://schemas.microsoft.com/office/drawing/2014/main" id="{579AF91F-4D51-E8ED-ABBA-9E00F49B054E}"/>
              </a:ext>
            </a:extLst>
          </p:cNvPr>
          <p:cNvCxnSpPr>
            <a:cxnSpLocks/>
          </p:cNvCxnSpPr>
          <p:nvPr/>
        </p:nvCxnSpPr>
        <p:spPr>
          <a:xfrm>
            <a:off x="2098416" y="2085105"/>
            <a:ext cx="26159" cy="406314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1" name="Gráfico 20"/>
          <p:cNvGraphicFramePr>
            <a:graphicFrameLocks/>
          </p:cNvGraphicFramePr>
          <p:nvPr>
            <p:extLst>
              <p:ext uri="{D42A27DB-BD31-4B8C-83A1-F6EECF244321}">
                <p14:modId xmlns:p14="http://schemas.microsoft.com/office/powerpoint/2010/main" val="819804138"/>
              </p:ext>
            </p:extLst>
          </p:nvPr>
        </p:nvGraphicFramePr>
        <p:xfrm>
          <a:off x="6057930" y="2144977"/>
          <a:ext cx="5971905" cy="3445452"/>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Conexão Reta 66">
            <a:extLst>
              <a:ext uri="{FF2B5EF4-FFF2-40B4-BE49-F238E27FC236}">
                <a16:creationId xmlns:a16="http://schemas.microsoft.com/office/drawing/2014/main" id="{579AF91F-4D51-E8ED-ABBA-9E00F49B054E}"/>
              </a:ext>
            </a:extLst>
          </p:cNvPr>
          <p:cNvCxnSpPr>
            <a:cxnSpLocks/>
          </p:cNvCxnSpPr>
          <p:nvPr/>
        </p:nvCxnSpPr>
        <p:spPr>
          <a:xfrm>
            <a:off x="9377745" y="2100325"/>
            <a:ext cx="27059" cy="406314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32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03914" y="6437900"/>
            <a:ext cx="529651" cy="461665"/>
          </a:xfrm>
          <a:prstGeom prst="rect">
            <a:avLst/>
          </a:prstGeom>
          <a:noFill/>
        </p:spPr>
        <p:txBody>
          <a:bodyPr wrap="square" rtlCol="0">
            <a:spAutoFit/>
          </a:bodyPr>
          <a:lstStyle/>
          <a:p>
            <a:r>
              <a:rPr lang="pt-BR" sz="2400" b="1">
                <a:solidFill>
                  <a:schemeClr val="bg1"/>
                </a:solidFill>
              </a:rPr>
              <a:t>28</a:t>
            </a:r>
          </a:p>
        </p:txBody>
      </p:sp>
      <p:sp>
        <p:nvSpPr>
          <p:cNvPr id="34" name="Retângulo 1">
            <a:extLst>
              <a:ext uri="{FF2B5EF4-FFF2-40B4-BE49-F238E27FC236}">
                <a16:creationId xmlns:a16="http://schemas.microsoft.com/office/drawing/2014/main" id="{0B719778-3400-4FE9-BEB5-6738425F5891}"/>
              </a:ext>
            </a:extLst>
          </p:cNvPr>
          <p:cNvSpPr/>
          <p:nvPr/>
        </p:nvSpPr>
        <p:spPr>
          <a:xfrm>
            <a:off x="-76210" y="0"/>
            <a:ext cx="6095994" cy="6899565"/>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38" name="TextBox 36">
            <a:extLst>
              <a:ext uri="{FF2B5EF4-FFF2-40B4-BE49-F238E27FC236}">
                <a16:creationId xmlns:a16="http://schemas.microsoft.com/office/drawing/2014/main" id="{C0F5A3A4-1339-4447-B59E-74635C9017A5}"/>
              </a:ext>
            </a:extLst>
          </p:cNvPr>
          <p:cNvSpPr txBox="1"/>
          <p:nvPr/>
        </p:nvSpPr>
        <p:spPr>
          <a:xfrm>
            <a:off x="0" y="20759"/>
            <a:ext cx="5801238" cy="6859763"/>
          </a:xfrm>
          <a:prstGeom prst="rect">
            <a:avLst/>
          </a:prstGeom>
          <a:noFill/>
        </p:spPr>
        <p:txBody>
          <a:bodyPr wrap="square" lIns="91440" tIns="45720" rIns="91440" bIns="45720" anchor="t">
            <a:spAutoFit/>
          </a:bodyPr>
          <a:lstStyle/>
          <a:p>
            <a:pPr algn="just">
              <a:lnSpc>
                <a:spcPct val="150000"/>
              </a:lnSpc>
              <a:spcBef>
                <a:spcPts val="600"/>
              </a:spcBef>
            </a:pPr>
            <a:r>
              <a:rPr lang="pt-BR" sz="1200" dirty="0">
                <a:latin typeface="Dosis"/>
                <a:ea typeface="Calibri" panose="020F0502020204030204" pitchFamily="34" charset="0"/>
                <a:cs typeface="Times New Roman"/>
              </a:rPr>
              <a:t>No </a:t>
            </a:r>
            <a:r>
              <a:rPr lang="pt-BR" sz="1200" b="1" dirty="0">
                <a:latin typeface="Dosis"/>
                <a:ea typeface="Calibri" panose="020F0502020204030204" pitchFamily="34" charset="0"/>
                <a:cs typeface="Times New Roman"/>
              </a:rPr>
              <a:t>Gráfico 14</a:t>
            </a:r>
            <a:r>
              <a:rPr lang="pt-BR" sz="1200" dirty="0">
                <a:latin typeface="Dosis"/>
                <a:ea typeface="Calibri" panose="020F0502020204030204" pitchFamily="34" charset="0"/>
                <a:cs typeface="Times New Roman"/>
              </a:rPr>
              <a:t> é possível comparar a arrecadação acumulada de ISS por doze meses (março/2023 a fevereiro/2024) no município de Niterói e em doze outros municípios brasileiros de perfil semelhante para o item ISS. Os municípios são comparáveis em razão, sobretudo, dos componentes: economia consolidada e baseada fortemente no setor de serviços, arrecadação do imposto sobre serviços e porte da cidade. As cidades foram selecionadas com base nas análises dos técnicos da Subsecretaria da Receita de Niterói e do comparador disponível no portal meumunicipio.org.br. </a:t>
            </a:r>
          </a:p>
          <a:p>
            <a:pPr algn="just">
              <a:lnSpc>
                <a:spcPct val="150000"/>
              </a:lnSpc>
              <a:spcBef>
                <a:spcPts val="600"/>
              </a:spcBef>
            </a:pPr>
            <a:r>
              <a:rPr lang="pt-BR" sz="1200" dirty="0">
                <a:latin typeface="Dosis"/>
                <a:ea typeface="Calibri" panose="020F0502020204030204" pitchFamily="34" charset="0"/>
                <a:cs typeface="Times New Roman"/>
              </a:rPr>
              <a:t>Já o </a:t>
            </a:r>
            <a:r>
              <a:rPr lang="pt-BR" sz="1200" b="1" dirty="0">
                <a:latin typeface="Dosis"/>
                <a:ea typeface="Calibri" panose="020F0502020204030204" pitchFamily="34" charset="0"/>
                <a:cs typeface="Times New Roman"/>
              </a:rPr>
              <a:t>Gráfico 15 </a:t>
            </a:r>
            <a:r>
              <a:rPr lang="pt-BR" sz="1200" dirty="0">
                <a:latin typeface="Dosis"/>
                <a:ea typeface="Calibri" panose="020F0502020204030204" pitchFamily="34" charset="0"/>
                <a:cs typeface="Times New Roman"/>
              </a:rPr>
              <a:t>analisa o ISS per capita naqueles onze municípios com o intuito de obter melhor avaliação do desempenho da arrecadação, considerando a diversidade populacional. O seu crescimento indica a elevação da arrecadação média. A observação também contemplou o Índice Firjan de Gestão Fiscal (IFGF) 2021, Tabela 3, ferramenta de </a:t>
            </a:r>
            <a:r>
              <a:rPr lang="pt-BR" sz="1200" i="1" dirty="0" err="1">
                <a:latin typeface="Dosis"/>
                <a:ea typeface="Calibri" panose="020F0502020204030204" pitchFamily="34" charset="0"/>
                <a:cs typeface="Times New Roman"/>
              </a:rPr>
              <a:t>accountability</a:t>
            </a:r>
            <a:r>
              <a:rPr lang="pt-BR" sz="1200" dirty="0">
                <a:latin typeface="Dosis"/>
                <a:ea typeface="Calibri" panose="020F0502020204030204" pitchFamily="34" charset="0"/>
                <a:cs typeface="Times New Roman"/>
              </a:rPr>
              <a:t> desenvolvida pelo Sistema Firjan com o objetivo de estimular a cultura da responsabilidade administrativa.</a:t>
            </a:r>
          </a:p>
          <a:p>
            <a:pPr algn="just">
              <a:lnSpc>
                <a:spcPct val="150000"/>
              </a:lnSpc>
              <a:spcBef>
                <a:spcPts val="600"/>
              </a:spcBef>
            </a:pPr>
            <a:r>
              <a:rPr lang="pt-BR" sz="1200" dirty="0">
                <a:latin typeface="Dosis"/>
                <a:ea typeface="Calibri" panose="020F0502020204030204" pitchFamily="34" charset="0"/>
                <a:cs typeface="Times New Roman"/>
              </a:rPr>
              <a:t>Nota-se que os quatro municípios mais bem colocados no ranking “ISS per capita” são: (1) Santos, município localizado na região litorânea do estado de São Paulo, que abriga o maior porto da América Latina. Suas principais atividades econômicas são: turismo, pesca e comércio; (2) Vitória</a:t>
            </a:r>
            <a:r>
              <a:rPr lang="pt-BR" sz="1200" dirty="0">
                <a:latin typeface="Dosis"/>
                <a:cs typeface="Times New Roman"/>
              </a:rPr>
              <a:t>, capital do Espírito Santo, fortemente marcada pela exploração das atividades de importação, exportação, portuária e indústria da celulose;  (3) São Caetano do Sul, pequeno município pertencente à região do ABC Paulist</a:t>
            </a:r>
            <a:r>
              <a:rPr lang="pt-BR" sz="1200" dirty="0">
                <a:latin typeface="Dosis"/>
                <a:ea typeface="Calibri" panose="020F0502020204030204" pitchFamily="34" charset="0"/>
                <a:cs typeface="Times New Roman"/>
              </a:rPr>
              <a:t>a, com pouco mais de 160 mil habitantes e fortemente marcado pelo desenvolvimento industrial e automobilístico e (4) Rio de Janeiro, capital fluminense, cuja economia está alicerçada na produção de petróleo, no turismo e setor de serviços. </a:t>
            </a:r>
          </a:p>
        </p:txBody>
      </p:sp>
      <p:sp>
        <p:nvSpPr>
          <p:cNvPr id="40" name="TextBox 36">
            <a:extLst>
              <a:ext uri="{FF2B5EF4-FFF2-40B4-BE49-F238E27FC236}">
                <a16:creationId xmlns:a16="http://schemas.microsoft.com/office/drawing/2014/main" id="{850B6599-2ED4-2B3B-4958-F232C2C4AFC7}"/>
              </a:ext>
            </a:extLst>
          </p:cNvPr>
          <p:cNvSpPr txBox="1"/>
          <p:nvPr/>
        </p:nvSpPr>
        <p:spPr>
          <a:xfrm>
            <a:off x="6157826" y="201880"/>
            <a:ext cx="5889168" cy="2422971"/>
          </a:xfrm>
          <a:prstGeom prst="rect">
            <a:avLst/>
          </a:prstGeom>
          <a:noFill/>
        </p:spPr>
        <p:txBody>
          <a:bodyPr wrap="square" lIns="91440" tIns="45720" rIns="91440" bIns="45720" anchor="t">
            <a:spAutoFit/>
          </a:bodyPr>
          <a:lstStyle/>
          <a:p>
            <a:pPr algn="just">
              <a:lnSpc>
                <a:spcPct val="150000"/>
              </a:lnSpc>
              <a:spcBef>
                <a:spcPts val="600"/>
              </a:spcBef>
            </a:pPr>
            <a:r>
              <a:rPr lang="pt-BR" sz="1100" dirty="0">
                <a:latin typeface="Dosis"/>
                <a:cs typeface="Times New Roman"/>
              </a:rPr>
              <a:t>O resultado alcançado por Niterói fica abaixo da média alcançada pelo grupo no Gráfico 14, que analisa o montante acumulado de ISS em doze meses. No Gráfico 15, que demonstra a performance da arrecadação per capita, o município de Niterói apresentou resultado levemente inferior à média obtida. </a:t>
            </a:r>
          </a:p>
          <a:p>
            <a:pPr algn="just">
              <a:lnSpc>
                <a:spcPct val="150000"/>
              </a:lnSpc>
              <a:spcBef>
                <a:spcPts val="600"/>
              </a:spcBef>
            </a:pPr>
            <a:r>
              <a:rPr lang="pt-BR" sz="1100" dirty="0">
                <a:latin typeface="Dosis"/>
                <a:cs typeface="Times New Roman"/>
              </a:rPr>
              <a:t>Apesar disso, tais resultados não demonstram correspondência com o IFGF 2023, ano base 2022, em que Niterói lidera no recorte de cidades ora analisado, deixando para trás municípios com arrecadação de ISS bem mais expressivas, vide </a:t>
            </a:r>
            <a:r>
              <a:rPr lang="pt-BR" sz="1100" b="1" dirty="0">
                <a:latin typeface="Dosis"/>
                <a:cs typeface="Times New Roman"/>
              </a:rPr>
              <a:t>Tabela 3</a:t>
            </a:r>
            <a:r>
              <a:rPr lang="pt-BR" sz="1100" dirty="0">
                <a:latin typeface="Dosis"/>
                <a:cs typeface="Times New Roman"/>
              </a:rPr>
              <a:t>. Além da variável receita tributária, o IFGF contempla em seu cálculo fatores como: outros tipos de receitas, autonomia, investimentos, despesa líquida com pessoal, inscrição de restos a pagar etc.</a:t>
            </a:r>
            <a:endParaRPr lang="en-US" sz="1100" dirty="0">
              <a:latin typeface="Dosis"/>
              <a:cs typeface="Times New Roman"/>
            </a:endParaRPr>
          </a:p>
        </p:txBody>
      </p:sp>
      <p:sp>
        <p:nvSpPr>
          <p:cNvPr id="5" name="CaixaDeTexto 4">
            <a:extLst>
              <a:ext uri="{FF2B5EF4-FFF2-40B4-BE49-F238E27FC236}">
                <a16:creationId xmlns:a16="http://schemas.microsoft.com/office/drawing/2014/main" id="{DA1EBA7B-82B2-6F36-7CA9-D6132463D6B6}"/>
              </a:ext>
            </a:extLst>
          </p:cNvPr>
          <p:cNvSpPr txBox="1"/>
          <p:nvPr/>
        </p:nvSpPr>
        <p:spPr>
          <a:xfrm>
            <a:off x="6435820" y="6611911"/>
            <a:ext cx="5625551" cy="215444"/>
          </a:xfrm>
          <a:prstGeom prst="rect">
            <a:avLst/>
          </a:prstGeom>
          <a:noFill/>
        </p:spPr>
        <p:txBody>
          <a:bodyPr wrap="square">
            <a:spAutoFit/>
          </a:bodyPr>
          <a:lstStyle/>
          <a:p>
            <a:r>
              <a:rPr lang="pt-BR" sz="800">
                <a:solidFill>
                  <a:schemeClr val="tx1">
                    <a:lumMod val="50000"/>
                    <a:lumOff val="50000"/>
                  </a:schemeClr>
                </a:solidFill>
                <a:latin typeface="Dosis" pitchFamily="2" charset="77"/>
              </a:rPr>
              <a:t>Fonte: </a:t>
            </a:r>
            <a:r>
              <a:rPr lang="pt-BR" sz="800">
                <a:solidFill>
                  <a:schemeClr val="tx1">
                    <a:lumMod val="50000"/>
                    <a:lumOff val="50000"/>
                  </a:schemeClr>
                </a:solidFill>
                <a:latin typeface="Dosis" pitchFamily="2" charset="77"/>
                <a:hlinkClick r:id="rId2"/>
              </a:rPr>
              <a:t>https://www.firjan.com.br/ifgf/consulta-ao-indice/</a:t>
            </a:r>
            <a:r>
              <a:rPr lang="pt-BR" sz="800">
                <a:solidFill>
                  <a:schemeClr val="tx1">
                    <a:lumMod val="50000"/>
                    <a:lumOff val="50000"/>
                  </a:schemeClr>
                </a:solidFill>
                <a:latin typeface="Dosis" pitchFamily="2" charset="77"/>
              </a:rPr>
              <a:t>  </a:t>
            </a:r>
            <a:endParaRPr lang="pt-BR"/>
          </a:p>
        </p:txBody>
      </p:sp>
      <p:graphicFrame>
        <p:nvGraphicFramePr>
          <p:cNvPr id="4" name="Tabela 3"/>
          <p:cNvGraphicFramePr>
            <a:graphicFrameLocks noGrp="1"/>
          </p:cNvGraphicFramePr>
          <p:nvPr>
            <p:extLst>
              <p:ext uri="{D42A27DB-BD31-4B8C-83A1-F6EECF244321}">
                <p14:modId xmlns:p14="http://schemas.microsoft.com/office/powerpoint/2010/main" val="3506426636"/>
              </p:ext>
            </p:extLst>
          </p:nvPr>
        </p:nvGraphicFramePr>
        <p:xfrm>
          <a:off x="6540497" y="2808973"/>
          <a:ext cx="4912242" cy="3620272"/>
        </p:xfrm>
        <a:graphic>
          <a:graphicData uri="http://schemas.openxmlformats.org/drawingml/2006/table">
            <a:tbl>
              <a:tblPr/>
              <a:tblGrid>
                <a:gridCol w="1652576">
                  <a:extLst>
                    <a:ext uri="{9D8B030D-6E8A-4147-A177-3AD203B41FA5}">
                      <a16:colId xmlns:a16="http://schemas.microsoft.com/office/drawing/2014/main" val="20000"/>
                    </a:ext>
                  </a:extLst>
                </a:gridCol>
                <a:gridCol w="789885">
                  <a:extLst>
                    <a:ext uri="{9D8B030D-6E8A-4147-A177-3AD203B41FA5}">
                      <a16:colId xmlns:a16="http://schemas.microsoft.com/office/drawing/2014/main" val="20001"/>
                    </a:ext>
                  </a:extLst>
                </a:gridCol>
                <a:gridCol w="912261">
                  <a:extLst>
                    <a:ext uri="{9D8B030D-6E8A-4147-A177-3AD203B41FA5}">
                      <a16:colId xmlns:a16="http://schemas.microsoft.com/office/drawing/2014/main" val="20002"/>
                    </a:ext>
                  </a:extLst>
                </a:gridCol>
                <a:gridCol w="1557520">
                  <a:extLst>
                    <a:ext uri="{9D8B030D-6E8A-4147-A177-3AD203B41FA5}">
                      <a16:colId xmlns:a16="http://schemas.microsoft.com/office/drawing/2014/main" val="20003"/>
                    </a:ext>
                  </a:extLst>
                </a:gridCol>
              </a:tblGrid>
              <a:tr h="202595">
                <a:tc gridSpan="4">
                  <a:txBody>
                    <a:bodyPr/>
                    <a:lstStyle/>
                    <a:p>
                      <a:pPr algn="ctr" fontAlgn="b"/>
                      <a:r>
                        <a:rPr lang="pt-BR" sz="1000" b="1" i="0" u="none" strike="noStrike">
                          <a:solidFill>
                            <a:srgbClr val="FFFFFF"/>
                          </a:solidFill>
                          <a:effectLst/>
                          <a:latin typeface="Dosis"/>
                        </a:rPr>
                        <a:t>TABELA 3</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02595">
                <a:tc gridSpan="4">
                  <a:txBody>
                    <a:bodyPr/>
                    <a:lstStyle/>
                    <a:p>
                      <a:pPr algn="ctr" fontAlgn="b"/>
                      <a:r>
                        <a:rPr lang="pt-BR" sz="1000" b="1" i="0" u="none" strike="noStrike">
                          <a:solidFill>
                            <a:srgbClr val="FFFFFF"/>
                          </a:solidFill>
                          <a:effectLst/>
                          <a:latin typeface="Dosis"/>
                        </a:rPr>
                        <a:t>Ranking IFGF 2023, ano base 2022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53197">
                <a:tc>
                  <a:txBody>
                    <a:bodyPr/>
                    <a:lstStyle/>
                    <a:p>
                      <a:pPr algn="ctr" fontAlgn="ctr"/>
                      <a:r>
                        <a:rPr lang="pt-BR" sz="1000" b="1" i="0" u="none" strike="noStrike">
                          <a:solidFill>
                            <a:srgbClr val="FFFFFF"/>
                          </a:solidFill>
                          <a:effectLst/>
                          <a:latin typeface="Dosis"/>
                        </a:rPr>
                        <a:t>Cidade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a:txBody>
                    <a:bodyPr/>
                    <a:lstStyle/>
                    <a:p>
                      <a:pPr algn="ctr" fontAlgn="b"/>
                      <a:r>
                        <a:rPr lang="pt-BR" sz="1000" b="1" i="0" u="none" strike="noStrike">
                          <a:solidFill>
                            <a:srgbClr val="FFFFFF"/>
                          </a:solidFill>
                          <a:effectLst/>
                          <a:latin typeface="Dosis"/>
                        </a:rPr>
                        <a:t>Ranking Estadual</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a:txBody>
                    <a:bodyPr/>
                    <a:lstStyle/>
                    <a:p>
                      <a:pPr algn="ctr" fontAlgn="b"/>
                      <a:r>
                        <a:rPr lang="pt-BR" sz="1000" b="1" i="0" u="none" strike="noStrike">
                          <a:solidFill>
                            <a:srgbClr val="FFFFFF"/>
                          </a:solidFill>
                          <a:effectLst/>
                          <a:latin typeface="Dosis"/>
                        </a:rPr>
                        <a:t>Ranking Nacional</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a:txBody>
                    <a:bodyPr/>
                    <a:lstStyle/>
                    <a:p>
                      <a:pPr algn="ctr" fontAlgn="b"/>
                      <a:r>
                        <a:rPr lang="pt-BR" sz="1000" b="1" i="0" u="none" strike="noStrike">
                          <a:solidFill>
                            <a:srgbClr val="FFFFFF"/>
                          </a:solidFill>
                          <a:effectLst/>
                          <a:latin typeface="Dosis"/>
                        </a:rPr>
                        <a:t>Nota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extLst>
                  <a:ext uri="{0D108BD9-81ED-4DB2-BD59-A6C34878D82A}">
                    <a16:rowId xmlns:a16="http://schemas.microsoft.com/office/drawing/2014/main" val="10002"/>
                  </a:ext>
                </a:extLst>
              </a:tr>
              <a:tr h="202595">
                <a:tc>
                  <a:txBody>
                    <a:bodyPr/>
                    <a:lstStyle/>
                    <a:p>
                      <a:pPr algn="ctr" fontAlgn="ctr"/>
                      <a:r>
                        <a:rPr lang="pt-BR" sz="1000" b="0" i="0" u="none" strike="noStrike">
                          <a:solidFill>
                            <a:srgbClr val="000000"/>
                          </a:solidFill>
                          <a:effectLst/>
                          <a:latin typeface="Dosis"/>
                        </a:rPr>
                        <a:t>Vila Velha - ES</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184º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de Excelência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202595">
                <a:tc>
                  <a:txBody>
                    <a:bodyPr/>
                    <a:lstStyle/>
                    <a:p>
                      <a:pPr algn="ctr" fontAlgn="ctr"/>
                      <a:r>
                        <a:rPr lang="pt-BR" sz="1000" b="0" i="0" u="none" strike="noStrike">
                          <a:solidFill>
                            <a:srgbClr val="000000"/>
                          </a:solidFill>
                          <a:effectLst/>
                          <a:latin typeface="Dosis"/>
                        </a:rPr>
                        <a:t>Niterói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185º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Gestão de Excelência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2595">
                <a:tc>
                  <a:txBody>
                    <a:bodyPr/>
                    <a:lstStyle/>
                    <a:p>
                      <a:pPr algn="ctr" fontAlgn="ctr"/>
                      <a:r>
                        <a:rPr lang="pt-BR" sz="1000" b="0" i="0" u="none" strike="noStrike">
                          <a:solidFill>
                            <a:srgbClr val="000000"/>
                          </a:solidFill>
                          <a:effectLst/>
                          <a:latin typeface="Dosis"/>
                        </a:rPr>
                        <a:t>Vitória - ES</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12º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812º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de Excelência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202595">
                <a:tc>
                  <a:txBody>
                    <a:bodyPr/>
                    <a:lstStyle/>
                    <a:p>
                      <a:pPr algn="ctr" fontAlgn="ctr"/>
                      <a:r>
                        <a:rPr lang="pt-BR" sz="1000" b="0" i="0" u="none" strike="noStrike">
                          <a:solidFill>
                            <a:srgbClr val="000000"/>
                          </a:solidFill>
                          <a:effectLst/>
                          <a:latin typeface="Dosis"/>
                        </a:rPr>
                        <a:t>Uberlândia - MG</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168º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1077º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Gestão de Excelência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2595">
                <a:tc>
                  <a:txBody>
                    <a:bodyPr/>
                    <a:lstStyle/>
                    <a:p>
                      <a:pPr algn="ctr" fontAlgn="ctr"/>
                      <a:r>
                        <a:rPr lang="pt-BR" sz="1000" b="0" i="0" u="none" strike="noStrike">
                          <a:solidFill>
                            <a:srgbClr val="000000"/>
                          </a:solidFill>
                          <a:effectLst/>
                          <a:latin typeface="Dosis"/>
                        </a:rPr>
                        <a:t>Florianópolis - SC</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211º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1221º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353197">
                <a:tc>
                  <a:txBody>
                    <a:bodyPr/>
                    <a:lstStyle/>
                    <a:p>
                      <a:pPr algn="ctr" fontAlgn="ctr"/>
                      <a:r>
                        <a:rPr lang="pt-BR" sz="1000" b="0" i="0" u="none" strike="noStrike">
                          <a:solidFill>
                            <a:srgbClr val="000000"/>
                          </a:solidFill>
                          <a:effectLst/>
                          <a:latin typeface="Dosis"/>
                        </a:rPr>
                        <a:t>São José dos Campos - SP</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254º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1341º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2595">
                <a:tc>
                  <a:txBody>
                    <a:bodyPr/>
                    <a:lstStyle/>
                    <a:p>
                      <a:pPr algn="ctr" fontAlgn="ctr"/>
                      <a:r>
                        <a:rPr lang="pt-BR" sz="1000" b="0" i="0" u="none" strike="noStrike">
                          <a:solidFill>
                            <a:srgbClr val="000000"/>
                          </a:solidFill>
                          <a:effectLst/>
                          <a:latin typeface="Dosis"/>
                        </a:rPr>
                        <a:t>Santos - SP</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308º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1495º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202595">
                <a:tc>
                  <a:txBody>
                    <a:bodyPr/>
                    <a:lstStyle/>
                    <a:p>
                      <a:pPr algn="ctr" fontAlgn="ctr"/>
                      <a:r>
                        <a:rPr lang="pt-BR" sz="1000" b="0" i="0" u="none" strike="noStrike">
                          <a:solidFill>
                            <a:srgbClr val="000000"/>
                          </a:solidFill>
                          <a:effectLst/>
                          <a:latin typeface="Dosis"/>
                        </a:rPr>
                        <a:t>Rio de Janeiro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1557º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2595">
                <a:tc>
                  <a:txBody>
                    <a:bodyPr/>
                    <a:lstStyle/>
                    <a:p>
                      <a:pPr algn="ctr" fontAlgn="ctr"/>
                      <a:r>
                        <a:rPr lang="pt-BR" sz="1000" b="0" i="0" u="none" strike="noStrike">
                          <a:solidFill>
                            <a:srgbClr val="000000"/>
                          </a:solidFill>
                          <a:effectLst/>
                          <a:latin typeface="Dosis"/>
                        </a:rPr>
                        <a:t>Joinville - SC</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245º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1797º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1"/>
                  </a:ext>
                </a:extLst>
              </a:tr>
              <a:tr h="202595">
                <a:tc>
                  <a:txBody>
                    <a:bodyPr/>
                    <a:lstStyle/>
                    <a:p>
                      <a:pPr algn="ctr" fontAlgn="ctr"/>
                      <a:r>
                        <a:rPr lang="pt-BR" sz="1000" b="0" i="0" u="none" strike="noStrike">
                          <a:solidFill>
                            <a:srgbClr val="000000"/>
                          </a:solidFill>
                          <a:effectLst/>
                          <a:latin typeface="Dosis"/>
                        </a:rPr>
                        <a:t>Maringá - PR</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193º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1811º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2595">
                <a:tc>
                  <a:txBody>
                    <a:bodyPr/>
                    <a:lstStyle/>
                    <a:p>
                      <a:pPr algn="ctr" fontAlgn="ctr"/>
                      <a:r>
                        <a:rPr lang="pt-BR" sz="1000" b="0" i="0" u="none" strike="noStrike">
                          <a:solidFill>
                            <a:srgbClr val="000000"/>
                          </a:solidFill>
                          <a:effectLst/>
                          <a:latin typeface="Dosis"/>
                        </a:rPr>
                        <a:t>Santo André - SP</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431º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2165º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3"/>
                  </a:ext>
                </a:extLst>
              </a:tr>
              <a:tr h="202595">
                <a:tc>
                  <a:txBody>
                    <a:bodyPr/>
                    <a:lstStyle/>
                    <a:p>
                      <a:pPr algn="ctr" fontAlgn="ctr"/>
                      <a:r>
                        <a:rPr lang="pt-BR" sz="1000" b="0" i="0" u="none" strike="noStrike">
                          <a:solidFill>
                            <a:srgbClr val="000000"/>
                          </a:solidFill>
                          <a:effectLst/>
                          <a:latin typeface="Dosis"/>
                        </a:rPr>
                        <a:t>São Caetano do Sul - SP</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441°</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2215º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2595">
                <a:tc>
                  <a:txBody>
                    <a:bodyPr/>
                    <a:lstStyle/>
                    <a:p>
                      <a:pPr algn="ctr" fontAlgn="ctr"/>
                      <a:r>
                        <a:rPr lang="pt-BR" sz="1000" b="0" i="0" u="none" strike="noStrike">
                          <a:solidFill>
                            <a:srgbClr val="000000"/>
                          </a:solidFill>
                          <a:effectLst/>
                          <a:latin typeface="Dosis"/>
                        </a:rPr>
                        <a:t>Londrina - PR</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252º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2298º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1000" b="0" i="0" u="none" strike="noStrike">
                          <a:solidFill>
                            <a:srgbClr val="000000"/>
                          </a:solidFill>
                          <a:effectLst/>
                          <a:latin typeface="Dosis"/>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950665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1">
            <a:extLst>
              <a:ext uri="{FF2B5EF4-FFF2-40B4-BE49-F238E27FC236}">
                <a16:creationId xmlns:a16="http://schemas.microsoft.com/office/drawing/2014/main" id="{0B719778-3400-4FE9-BEB5-6738425F5891}"/>
              </a:ext>
            </a:extLst>
          </p:cNvPr>
          <p:cNvSpPr/>
          <p:nvPr/>
        </p:nvSpPr>
        <p:spPr>
          <a:xfrm>
            <a:off x="8286805" y="0"/>
            <a:ext cx="3920185" cy="6857999"/>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29</a:t>
            </a:r>
          </a:p>
        </p:txBody>
      </p:sp>
      <p:sp>
        <p:nvSpPr>
          <p:cNvPr id="41" name="CaixaDeTexto 40">
            <a:extLst>
              <a:ext uri="{FF2B5EF4-FFF2-40B4-BE49-F238E27FC236}">
                <a16:creationId xmlns:a16="http://schemas.microsoft.com/office/drawing/2014/main" id="{07D20A99-0062-430C-85B1-E356C73FD183}"/>
              </a:ext>
            </a:extLst>
          </p:cNvPr>
          <p:cNvSpPr txBox="1"/>
          <p:nvPr/>
        </p:nvSpPr>
        <p:spPr>
          <a:xfrm>
            <a:off x="-2923451" y="7216538"/>
            <a:ext cx="8020845" cy="307777"/>
          </a:xfrm>
          <a:prstGeom prst="rect">
            <a:avLst/>
          </a:prstGeom>
          <a:noFill/>
        </p:spPr>
        <p:txBody>
          <a:bodyPr wrap="square">
            <a:spAutoFit/>
          </a:bodyPr>
          <a:lstStyle/>
          <a:p>
            <a:r>
              <a:rPr lang="pt-BR" sz="700">
                <a:solidFill>
                  <a:schemeClr val="tx1">
                    <a:lumMod val="50000"/>
                    <a:lumOff val="50000"/>
                  </a:schemeClr>
                </a:solidFill>
                <a:latin typeface="Dosis" pitchFamily="2" charset="77"/>
              </a:rPr>
              <a:t>Fonte: Tesouro Nacional </a:t>
            </a:r>
          </a:p>
          <a:p>
            <a:r>
              <a:rPr lang="pt-BR" sz="700">
                <a:solidFill>
                  <a:schemeClr val="tx1">
                    <a:lumMod val="50000"/>
                    <a:lumOff val="50000"/>
                  </a:schemeClr>
                </a:solidFill>
                <a:latin typeface="Dosis" pitchFamily="2" charset="77"/>
              </a:rPr>
              <a:t>(Siconfi - https://</a:t>
            </a:r>
            <a:r>
              <a:rPr lang="pt-BR" sz="700" err="1">
                <a:solidFill>
                  <a:schemeClr val="tx1">
                    <a:lumMod val="50000"/>
                    <a:lumOff val="50000"/>
                  </a:schemeClr>
                </a:solidFill>
                <a:latin typeface="Dosis" pitchFamily="2" charset="77"/>
              </a:rPr>
              <a:t>siconfi.tesouro.gov.br</a:t>
            </a:r>
            <a:r>
              <a:rPr lang="pt-BR" sz="700">
                <a:solidFill>
                  <a:schemeClr val="tx1">
                    <a:lumMod val="50000"/>
                    <a:lumOff val="50000"/>
                  </a:schemeClr>
                </a:solidFill>
                <a:latin typeface="Dosis" pitchFamily="2" charset="77"/>
              </a:rPr>
              <a:t>/</a:t>
            </a:r>
            <a:r>
              <a:rPr lang="pt-BR" sz="700" err="1">
                <a:solidFill>
                  <a:schemeClr val="tx1">
                    <a:lumMod val="50000"/>
                    <a:lumOff val="50000"/>
                  </a:schemeClr>
                </a:solidFill>
                <a:latin typeface="Dosis" pitchFamily="2" charset="77"/>
              </a:rPr>
              <a:t>siconfi</a:t>
            </a:r>
            <a:r>
              <a:rPr lang="pt-BR" sz="700">
                <a:solidFill>
                  <a:schemeClr val="tx1">
                    <a:lumMod val="50000"/>
                    <a:lumOff val="50000"/>
                  </a:schemeClr>
                </a:solidFill>
                <a:latin typeface="Dosis" pitchFamily="2" charset="77"/>
              </a:rPr>
              <a:t>/ - Consultas &gt; Consultar Finbra &gt; RREO - Anexo 03 - Demonstrativo da Receita Corrente Líquida) </a:t>
            </a:r>
          </a:p>
        </p:txBody>
      </p:sp>
      <p:sp>
        <p:nvSpPr>
          <p:cNvPr id="35" name="TextBox 36">
            <a:extLst>
              <a:ext uri="{FF2B5EF4-FFF2-40B4-BE49-F238E27FC236}">
                <a16:creationId xmlns:a16="http://schemas.microsoft.com/office/drawing/2014/main" id="{188B3523-E64D-3A8E-55C9-3C5B54BF8C03}"/>
              </a:ext>
            </a:extLst>
          </p:cNvPr>
          <p:cNvSpPr txBox="1"/>
          <p:nvPr/>
        </p:nvSpPr>
        <p:spPr>
          <a:xfrm>
            <a:off x="8337834" y="194770"/>
            <a:ext cx="3869156" cy="6140142"/>
          </a:xfrm>
          <a:prstGeom prst="rect">
            <a:avLst/>
          </a:prstGeom>
          <a:noFill/>
        </p:spPr>
        <p:txBody>
          <a:bodyPr wrap="square" lIns="91440" tIns="45720" rIns="91440" bIns="45720" anchor="t">
            <a:spAutoFit/>
          </a:bodyPr>
          <a:lstStyle/>
          <a:p>
            <a:pPr algn="just">
              <a:lnSpc>
                <a:spcPct val="150000"/>
              </a:lnSpc>
              <a:spcAft>
                <a:spcPts val="600"/>
              </a:spcAft>
            </a:pPr>
            <a:r>
              <a:rPr lang="pt-BR" sz="1200" dirty="0">
                <a:latin typeface="Dosis-Book"/>
              </a:rPr>
              <a:t>Com base na análise anual comparativa estabelecida na </a:t>
            </a:r>
            <a:r>
              <a:rPr lang="pt-BR" sz="1200" b="1" dirty="0">
                <a:latin typeface="Dosis-Book"/>
              </a:rPr>
              <a:t>Tabela 4</a:t>
            </a:r>
            <a:r>
              <a:rPr lang="pt-BR" sz="1200" dirty="0">
                <a:latin typeface="Dosis-Book"/>
              </a:rPr>
              <a:t>, realizada conforme os 24 meses analisados (março/2022 a fevereiro/2024), o montante arrecadado pelo Tesouro Municipal de Niterói no segundo período aumentou em +25% em relação ao acumulado no primeiro (março/2022 a fevereiro/2023)</a:t>
            </a:r>
          </a:p>
          <a:p>
            <a:pPr algn="just">
              <a:lnSpc>
                <a:spcPct val="150000"/>
              </a:lnSpc>
              <a:spcAft>
                <a:spcPts val="600"/>
              </a:spcAft>
            </a:pPr>
            <a:r>
              <a:rPr lang="pt-BR" sz="1200" dirty="0">
                <a:latin typeface="Dosis-Book"/>
              </a:rPr>
              <a:t>A cidade de Florianópolis/SC obteve a maior variação entre as selecionadas, apresentando um incremento de +26%.</a:t>
            </a:r>
          </a:p>
          <a:p>
            <a:pPr algn="just">
              <a:lnSpc>
                <a:spcPct val="150000"/>
              </a:lnSpc>
              <a:spcAft>
                <a:spcPts val="600"/>
              </a:spcAft>
            </a:pPr>
            <a:r>
              <a:rPr lang="pt-BR" sz="1200" dirty="0">
                <a:latin typeface="Dosis-Book"/>
              </a:rPr>
              <a:t>Consoante o registrado nesta e em edições anteriores deste Boletim, o ano de 2022</a:t>
            </a:r>
            <a:r>
              <a:rPr lang="en-US" sz="1200" dirty="0">
                <a:latin typeface="Dosis-Book"/>
              </a:rPr>
              <a:t> </a:t>
            </a:r>
            <a:r>
              <a:rPr lang="pt-BR" sz="1200" dirty="0">
                <a:latin typeface="Dosis-Book"/>
              </a:rPr>
              <a:t>foi impactado pelas alterações de vencimento para pagamento do ISS pelos contribuintes de Niterói. Todavia, aparentemente, esse fato já não mais influencia nos resultados obtidos em 2023 e 2024.</a:t>
            </a:r>
          </a:p>
          <a:p>
            <a:pPr algn="just">
              <a:lnSpc>
                <a:spcPct val="150000"/>
              </a:lnSpc>
              <a:spcAft>
                <a:spcPts val="600"/>
              </a:spcAft>
            </a:pPr>
            <a:r>
              <a:rPr lang="pt-BR" sz="1200" dirty="0">
                <a:latin typeface="Dosis-Book"/>
              </a:rPr>
              <a:t>Além disso, de acordo com os dados comparativos, Niterói, ao ocupar a 2ª posição, demonstra uma performance econômica positiva no período, indicando a consolidação de uma gestão fiscal eficiente, além de ser bom ambiente para  abertura de novos negócios e geração de empregos. </a:t>
            </a:r>
          </a:p>
        </p:txBody>
      </p:sp>
      <p:sp>
        <p:nvSpPr>
          <p:cNvPr id="20" name="TextBox 16">
            <a:extLst>
              <a:ext uri="{FF2B5EF4-FFF2-40B4-BE49-F238E27FC236}">
                <a16:creationId xmlns:a16="http://schemas.microsoft.com/office/drawing/2014/main" id="{28F85DF1-9B36-EB7A-B469-91B6002AA94B}"/>
              </a:ext>
            </a:extLst>
          </p:cNvPr>
          <p:cNvSpPr txBox="1"/>
          <p:nvPr/>
        </p:nvSpPr>
        <p:spPr>
          <a:xfrm>
            <a:off x="0" y="407761"/>
            <a:ext cx="8103519" cy="723275"/>
          </a:xfrm>
          <a:prstGeom prst="rect">
            <a:avLst/>
          </a:prstGeom>
          <a:noFill/>
          <a:ln w="0">
            <a:noFill/>
          </a:ln>
        </p:spPr>
        <p:txBody>
          <a:bodyPr wrap="square" lIns="91440" tIns="45720" rIns="91440" bIns="45720" anchor="t">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a:solidFill>
                  <a:schemeClr val="tx1">
                    <a:lumMod val="50000"/>
                    <a:lumOff val="50000"/>
                  </a:schemeClr>
                </a:solidFill>
                <a:latin typeface="Dosis-Book"/>
              </a:rPr>
              <a:t>TABELA 4</a:t>
            </a:r>
            <a:endParaRPr lang="en-US" sz="1400" b="1" baseline="0">
              <a:solidFill>
                <a:schemeClr val="tx1">
                  <a:lumMod val="50000"/>
                  <a:lumOff val="50000"/>
                </a:schemeClr>
              </a:solidFill>
              <a:latin typeface="Dosis-Book"/>
            </a:endParaRPr>
          </a:p>
          <a:p>
            <a:pPr algn="ctr">
              <a:defRPr sz="1400" b="0" i="0" u="none" strike="noStrike" kern="1200" spc="0" baseline="0">
                <a:solidFill>
                  <a:sysClr val="windowText" lastClr="000000">
                    <a:lumMod val="65000"/>
                    <a:lumOff val="35000"/>
                  </a:sysClr>
                </a:solidFill>
                <a:latin typeface="+mn-lt"/>
                <a:ea typeface="+mn-ea"/>
                <a:cs typeface="+mn-cs"/>
              </a:defRPr>
            </a:pPr>
            <a:r>
              <a:rPr lang="pt-BR" sz="1600" b="1">
                <a:solidFill>
                  <a:schemeClr val="accent6">
                    <a:lumMod val="50000"/>
                  </a:schemeClr>
                </a:solidFill>
                <a:latin typeface="Dosis-Book"/>
              </a:rPr>
              <a:t>Comparativo do ISS: Niterói x Municípios do Brasil</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err="1">
                <a:solidFill>
                  <a:schemeClr val="tx1">
                    <a:lumMod val="50000"/>
                    <a:lumOff val="50000"/>
                  </a:schemeClr>
                </a:solidFill>
                <a:latin typeface="Dosis-Book"/>
              </a:rPr>
              <a:t>Variação</a:t>
            </a:r>
            <a:r>
              <a:rPr lang="en-US" sz="1100">
                <a:solidFill>
                  <a:schemeClr val="tx1">
                    <a:lumMod val="50000"/>
                    <a:lumOff val="50000"/>
                  </a:schemeClr>
                </a:solidFill>
                <a:latin typeface="Dosis-Book"/>
              </a:rPr>
              <a:t> </a:t>
            </a:r>
            <a:r>
              <a:rPr lang="en-US" sz="1100" err="1">
                <a:solidFill>
                  <a:schemeClr val="tx1">
                    <a:lumMod val="50000"/>
                    <a:lumOff val="50000"/>
                  </a:schemeClr>
                </a:solidFill>
                <a:latin typeface="Dosis-Book"/>
              </a:rPr>
              <a:t>anual</a:t>
            </a:r>
            <a:r>
              <a:rPr lang="en-US" sz="1100">
                <a:solidFill>
                  <a:schemeClr val="tx1">
                    <a:lumMod val="50000"/>
                    <a:lumOff val="50000"/>
                  </a:schemeClr>
                </a:solidFill>
                <a:latin typeface="Dosis-Book"/>
              </a:rPr>
              <a:t> - Consolidado de 24 meses </a:t>
            </a:r>
            <a:r>
              <a:rPr lang="pt-BR" sz="1100">
                <a:solidFill>
                  <a:schemeClr val="tx1">
                    <a:lumMod val="50000"/>
                    <a:lumOff val="50000"/>
                  </a:schemeClr>
                </a:solidFill>
                <a:latin typeface="Dosis-Book"/>
              </a:rPr>
              <a:t> </a:t>
            </a:r>
          </a:p>
        </p:txBody>
      </p:sp>
      <p:sp>
        <p:nvSpPr>
          <p:cNvPr id="6" name="CaixaDeTexto 5">
            <a:extLst>
              <a:ext uri="{FF2B5EF4-FFF2-40B4-BE49-F238E27FC236}">
                <a16:creationId xmlns:a16="http://schemas.microsoft.com/office/drawing/2014/main" id="{D4BD1DC4-CA98-A281-0878-32D3621DEA87}"/>
              </a:ext>
            </a:extLst>
          </p:cNvPr>
          <p:cNvSpPr txBox="1"/>
          <p:nvPr/>
        </p:nvSpPr>
        <p:spPr>
          <a:xfrm>
            <a:off x="129754" y="5205047"/>
            <a:ext cx="6645767" cy="307777"/>
          </a:xfrm>
          <a:prstGeom prst="rect">
            <a:avLst/>
          </a:prstGeom>
          <a:noFill/>
        </p:spPr>
        <p:txBody>
          <a:bodyPr wrap="square">
            <a:spAutoFit/>
          </a:bodyPr>
          <a:lstStyle/>
          <a:p>
            <a:r>
              <a:rPr lang="pt-BR" sz="700" dirty="0">
                <a:solidFill>
                  <a:schemeClr val="tx1">
                    <a:lumMod val="50000"/>
                    <a:lumOff val="50000"/>
                  </a:schemeClr>
                </a:solidFill>
                <a:latin typeface="Dosis" pitchFamily="2" charset="77"/>
              </a:rPr>
              <a:t>Fonte: Tesouro Nacional &lt; Relatório Resumido da Execução Orçamentária do 1º Bimestre de 2024 versus mesmo período de 2023.</a:t>
            </a:r>
          </a:p>
          <a:p>
            <a:r>
              <a:rPr lang="pt-BR" sz="700" dirty="0">
                <a:solidFill>
                  <a:schemeClr val="tx1">
                    <a:lumMod val="50000"/>
                    <a:lumOff val="50000"/>
                  </a:schemeClr>
                </a:solidFill>
                <a:latin typeface="Dosis" pitchFamily="2" charset="77"/>
              </a:rPr>
              <a:t>(</a:t>
            </a:r>
            <a:r>
              <a:rPr lang="pt-BR" sz="700" dirty="0" err="1">
                <a:solidFill>
                  <a:schemeClr val="tx1">
                    <a:lumMod val="50000"/>
                    <a:lumOff val="50000"/>
                  </a:schemeClr>
                </a:solidFill>
                <a:latin typeface="Dosis" pitchFamily="2" charset="77"/>
              </a:rPr>
              <a:t>Siconfi</a:t>
            </a:r>
            <a:r>
              <a:rPr lang="pt-BR" sz="700" dirty="0">
                <a:solidFill>
                  <a:schemeClr val="tx1">
                    <a:lumMod val="50000"/>
                    <a:lumOff val="50000"/>
                  </a:schemeClr>
                </a:solidFill>
                <a:latin typeface="Dosis" pitchFamily="2" charset="77"/>
              </a:rPr>
              <a:t> - https://siconfi.tesouro.gov.br/siconfi/ - Consultas &gt; Consultar </a:t>
            </a:r>
            <a:r>
              <a:rPr lang="pt-BR" sz="700" dirty="0" err="1">
                <a:solidFill>
                  <a:schemeClr val="tx1">
                    <a:lumMod val="50000"/>
                    <a:lumOff val="50000"/>
                  </a:schemeClr>
                </a:solidFill>
                <a:latin typeface="Dosis" pitchFamily="2" charset="77"/>
              </a:rPr>
              <a:t>Finbra</a:t>
            </a:r>
            <a:r>
              <a:rPr lang="pt-BR" sz="700" dirty="0">
                <a:solidFill>
                  <a:schemeClr val="tx1">
                    <a:lumMod val="50000"/>
                    <a:lumOff val="50000"/>
                  </a:schemeClr>
                </a:solidFill>
                <a:latin typeface="Dosis" pitchFamily="2" charset="77"/>
              </a:rPr>
              <a:t> &gt; RREO - Anexo 03 - Demonstrativo da Receita Corrente </a:t>
            </a:r>
            <a:r>
              <a:rPr lang="pt-BR" sz="700" dirty="0" err="1">
                <a:solidFill>
                  <a:schemeClr val="tx1">
                    <a:lumMod val="50000"/>
                    <a:lumOff val="50000"/>
                  </a:schemeClr>
                </a:solidFill>
                <a:latin typeface="Dosis" pitchFamily="2" charset="77"/>
              </a:rPr>
              <a:t>Liíquida</a:t>
            </a:r>
            <a:r>
              <a:rPr lang="pt-BR" sz="700" dirty="0">
                <a:solidFill>
                  <a:schemeClr val="tx1">
                    <a:lumMod val="50000"/>
                    <a:lumOff val="50000"/>
                  </a:schemeClr>
                </a:solidFill>
                <a:latin typeface="Dosis" pitchFamily="2" charset="77"/>
              </a:rPr>
              <a:t>) </a:t>
            </a:r>
          </a:p>
        </p:txBody>
      </p:sp>
      <p:graphicFrame>
        <p:nvGraphicFramePr>
          <p:cNvPr id="4" name="Objeto 3"/>
          <p:cNvGraphicFramePr>
            <a:graphicFrameLocks noChangeAspect="1"/>
          </p:cNvGraphicFramePr>
          <p:nvPr>
            <p:extLst>
              <p:ext uri="{D42A27DB-BD31-4B8C-83A1-F6EECF244321}">
                <p14:modId xmlns:p14="http://schemas.microsoft.com/office/powerpoint/2010/main" val="652340722"/>
              </p:ext>
            </p:extLst>
          </p:nvPr>
        </p:nvGraphicFramePr>
        <p:xfrm>
          <a:off x="125222" y="1768474"/>
          <a:ext cx="8080375" cy="3321050"/>
        </p:xfrm>
        <a:graphic>
          <a:graphicData uri="http://schemas.openxmlformats.org/presentationml/2006/ole">
            <mc:AlternateContent xmlns:mc="http://schemas.openxmlformats.org/markup-compatibility/2006">
              <mc:Choice xmlns:v="urn:schemas-microsoft-com:vml" Requires="v">
                <p:oleObj name="Planilha" r:id="rId2" imgW="8296398" imgH="3409813" progId="Excel.Sheet.12">
                  <p:embed/>
                </p:oleObj>
              </mc:Choice>
              <mc:Fallback>
                <p:oleObj name="Planilha" r:id="rId2" imgW="8296398" imgH="3409813" progId="Excel.Sheet.12">
                  <p:embed/>
                  <p:pic>
                    <p:nvPicPr>
                      <p:cNvPr id="4" name="Objeto 3"/>
                      <p:cNvPicPr/>
                      <p:nvPr/>
                    </p:nvPicPr>
                    <p:blipFill>
                      <a:blip r:embed="rId3"/>
                      <a:stretch>
                        <a:fillRect/>
                      </a:stretch>
                    </p:blipFill>
                    <p:spPr>
                      <a:xfrm>
                        <a:off x="125222" y="1768474"/>
                        <a:ext cx="8080375" cy="3321050"/>
                      </a:xfrm>
                      <a:prstGeom prst="rect">
                        <a:avLst/>
                      </a:prstGeom>
                    </p:spPr>
                  </p:pic>
                </p:oleObj>
              </mc:Fallback>
            </mc:AlternateContent>
          </a:graphicData>
        </a:graphic>
      </p:graphicFrame>
    </p:spTree>
    <p:extLst>
      <p:ext uri="{BB962C8B-B14F-4D97-AF65-F5344CB8AC3E}">
        <p14:creationId xmlns:p14="http://schemas.microsoft.com/office/powerpoint/2010/main" val="334321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411480"/>
            <a:ext cx="12192000" cy="960120"/>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205740" y="276670"/>
            <a:ext cx="11772900" cy="1221829"/>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3" y="568374"/>
            <a:ext cx="9043191" cy="646331"/>
          </a:xfrm>
          <a:prstGeom prst="rect">
            <a:avLst/>
          </a:prstGeom>
          <a:noFill/>
        </p:spPr>
        <p:txBody>
          <a:bodyPr wrap="square" rtlCol="0">
            <a:spAutoFit/>
          </a:bodyPr>
          <a:lstStyle/>
          <a:p>
            <a:r>
              <a:rPr lang="pt-BR" sz="3600" b="1">
                <a:solidFill>
                  <a:schemeClr val="bg1"/>
                </a:solidFill>
              </a:rPr>
              <a:t>OBJETIVOS E PREMISSAS DESTE BOLETIM </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3</a:t>
            </a:r>
          </a:p>
        </p:txBody>
      </p:sp>
      <p:sp>
        <p:nvSpPr>
          <p:cNvPr id="27" name="CaixaDeTexto 26">
            <a:extLst>
              <a:ext uri="{FF2B5EF4-FFF2-40B4-BE49-F238E27FC236}">
                <a16:creationId xmlns:a16="http://schemas.microsoft.com/office/drawing/2014/main" id="{DA646B05-D59F-4F30-87AE-F7C0EA61D2D9}"/>
              </a:ext>
            </a:extLst>
          </p:cNvPr>
          <p:cNvSpPr txBox="1"/>
          <p:nvPr/>
        </p:nvSpPr>
        <p:spPr>
          <a:xfrm>
            <a:off x="1722726" y="2346624"/>
            <a:ext cx="8862341" cy="1131079"/>
          </a:xfrm>
          <a:prstGeom prst="rect">
            <a:avLst/>
          </a:prstGeom>
          <a:noFill/>
        </p:spPr>
        <p:txBody>
          <a:bodyPr wrap="square" lIns="91440" tIns="45720" rIns="91440" bIns="45720" anchor="t">
            <a:spAutoFit/>
          </a:bodyPr>
          <a:lstStyle/>
          <a:p>
            <a:pPr algn="just">
              <a:lnSpc>
                <a:spcPct val="150000"/>
              </a:lnSpc>
            </a:pPr>
            <a:r>
              <a:rPr lang="pt-BR" sz="1500" dirty="0">
                <a:latin typeface="Dosis-Book"/>
              </a:rPr>
              <a:t>      </a:t>
            </a:r>
            <a:r>
              <a:rPr lang="pt-BR" sz="1500" dirty="0">
                <a:effectLst/>
                <a:latin typeface="Dosis-Book"/>
                <a:ea typeface="Calibri"/>
                <a:cs typeface="Times New Roman"/>
              </a:rPr>
              <a:t>Realizar análise trimestral da movimentação econômica e do comportamento da arrecadação do ISS no </a:t>
            </a:r>
            <a:r>
              <a:rPr lang="pt-BR" sz="1500" b="1" dirty="0">
                <a:latin typeface="Dosis-Book"/>
                <a:ea typeface="Calibri"/>
                <a:cs typeface="Times New Roman"/>
              </a:rPr>
              <a:t>1º trimestre</a:t>
            </a:r>
            <a:r>
              <a:rPr lang="pt-BR" sz="1500" b="1" dirty="0">
                <a:effectLst/>
                <a:latin typeface="Dosis-Book"/>
                <a:ea typeface="Calibri"/>
                <a:cs typeface="Times New Roman"/>
              </a:rPr>
              <a:t> </a:t>
            </a:r>
            <a:r>
              <a:rPr lang="pt-BR" sz="1500" dirty="0">
                <a:effectLst/>
                <a:latin typeface="Dosis-Book"/>
                <a:ea typeface="Calibri"/>
                <a:cs typeface="Times New Roman"/>
              </a:rPr>
              <a:t>de </a:t>
            </a:r>
            <a:r>
              <a:rPr lang="pt-BR" sz="1500" dirty="0">
                <a:latin typeface="Dosis-Book"/>
                <a:ea typeface="Calibri"/>
                <a:cs typeface="Times New Roman"/>
              </a:rPr>
              <a:t>2024</a:t>
            </a:r>
            <a:r>
              <a:rPr lang="pt-BR" sz="1500" dirty="0">
                <a:effectLst/>
                <a:latin typeface="Dosis-Book"/>
                <a:ea typeface="Calibri"/>
                <a:cs typeface="Times New Roman"/>
              </a:rPr>
              <a:t>, </a:t>
            </a:r>
            <a:r>
              <a:rPr lang="pt-BR" sz="1500" dirty="0">
                <a:latin typeface="Dosis-Book"/>
                <a:ea typeface="Calibri"/>
                <a:cs typeface="Times New Roman"/>
              </a:rPr>
              <a:t>2023</a:t>
            </a:r>
            <a:r>
              <a:rPr lang="pt-BR" sz="1500" dirty="0">
                <a:effectLst/>
                <a:latin typeface="Dosis-Book"/>
                <a:ea typeface="Calibri"/>
                <a:cs typeface="Times New Roman"/>
              </a:rPr>
              <a:t> e </a:t>
            </a:r>
            <a:r>
              <a:rPr lang="pt-BR" sz="1500" dirty="0">
                <a:latin typeface="Dosis-Book"/>
                <a:ea typeface="Calibri"/>
                <a:cs typeface="Times New Roman"/>
              </a:rPr>
              <a:t>2022</a:t>
            </a:r>
            <a:r>
              <a:rPr lang="pt-BR" sz="1500" dirty="0">
                <a:effectLst/>
                <a:latin typeface="Dosis-Book"/>
                <a:ea typeface="Calibri"/>
                <a:cs typeface="Times New Roman"/>
              </a:rPr>
              <a:t>;</a:t>
            </a:r>
          </a:p>
          <a:p>
            <a:pPr marL="0" indent="0" algn="just">
              <a:lnSpc>
                <a:spcPct val="150000"/>
              </a:lnSpc>
              <a:buNone/>
            </a:pPr>
            <a:endParaRPr lang="pt-BR" sz="1500">
              <a:latin typeface="Dosis-Book"/>
            </a:endParaRPr>
          </a:p>
        </p:txBody>
      </p:sp>
      <p:sp>
        <p:nvSpPr>
          <p:cNvPr id="28" name="CaixaDeTexto 27">
            <a:extLst>
              <a:ext uri="{FF2B5EF4-FFF2-40B4-BE49-F238E27FC236}">
                <a16:creationId xmlns:a16="http://schemas.microsoft.com/office/drawing/2014/main" id="{5F23B150-9BDE-4F4F-A7AC-9BAA11676FA7}"/>
              </a:ext>
            </a:extLst>
          </p:cNvPr>
          <p:cNvSpPr txBox="1"/>
          <p:nvPr/>
        </p:nvSpPr>
        <p:spPr>
          <a:xfrm>
            <a:off x="1676232" y="2172157"/>
            <a:ext cx="629586" cy="646331"/>
          </a:xfrm>
          <a:prstGeom prst="rect">
            <a:avLst/>
          </a:prstGeom>
          <a:noFill/>
        </p:spPr>
        <p:txBody>
          <a:bodyPr wrap="square" rtlCol="0">
            <a:spAutoFit/>
          </a:bodyPr>
          <a:lstStyle/>
          <a:p>
            <a:r>
              <a:rPr lang="pt-BR" sz="3600">
                <a:solidFill>
                  <a:srgbClr val="056435"/>
                </a:solidFill>
                <a:latin typeface="Dosis-Book"/>
              </a:rPr>
              <a:t>1</a:t>
            </a:r>
          </a:p>
        </p:txBody>
      </p:sp>
      <p:sp>
        <p:nvSpPr>
          <p:cNvPr id="30" name="CaixaDeTexto 29">
            <a:extLst>
              <a:ext uri="{FF2B5EF4-FFF2-40B4-BE49-F238E27FC236}">
                <a16:creationId xmlns:a16="http://schemas.microsoft.com/office/drawing/2014/main" id="{49D8BD6D-DB73-4666-B775-0FDCE9A0A5B4}"/>
              </a:ext>
            </a:extLst>
          </p:cNvPr>
          <p:cNvSpPr txBox="1"/>
          <p:nvPr/>
        </p:nvSpPr>
        <p:spPr>
          <a:xfrm>
            <a:off x="1722727" y="3270835"/>
            <a:ext cx="8862340" cy="1477328"/>
          </a:xfrm>
          <a:prstGeom prst="rect">
            <a:avLst/>
          </a:prstGeom>
          <a:noFill/>
        </p:spPr>
        <p:txBody>
          <a:bodyPr wrap="square" lIns="91440" tIns="45720" rIns="91440" bIns="45720" anchor="t">
            <a:spAutoFit/>
          </a:bodyPr>
          <a:lstStyle/>
          <a:p>
            <a:pPr algn="just">
              <a:lnSpc>
                <a:spcPct val="150000"/>
              </a:lnSpc>
            </a:pPr>
            <a:r>
              <a:rPr lang="pt-BR" sz="1500" dirty="0">
                <a:latin typeface="Dosis-Book"/>
                <a:ea typeface="Calibri"/>
                <a:cs typeface="Times New Roman"/>
              </a:rPr>
              <a:t>      </a:t>
            </a:r>
            <a:r>
              <a:rPr lang="pt-BR" sz="1500" dirty="0">
                <a:effectLst/>
                <a:latin typeface="Dosis-Book"/>
                <a:ea typeface="Calibri"/>
                <a:cs typeface="Times New Roman"/>
              </a:rPr>
              <a:t> Gerar breve comparativo trimestral entre </a:t>
            </a:r>
            <a:r>
              <a:rPr lang="pt-BR" sz="1500" dirty="0">
                <a:latin typeface="Dosis-Book"/>
                <a:ea typeface="Calibri"/>
                <a:cs typeface="Times New Roman"/>
              </a:rPr>
              <a:t>2024, 2023 e 2022</a:t>
            </a:r>
            <a:r>
              <a:rPr lang="pt-BR" sz="1500" dirty="0">
                <a:effectLst/>
                <a:latin typeface="Dosis-Book"/>
                <a:ea typeface="Calibri"/>
                <a:cs typeface="Times New Roman"/>
              </a:rPr>
              <a:t>, a partir do estudo do volume de operações sujeitas ao ISS realizadas pelos contribuintes niteroienses com base nos documentos fiscais eletrônicos emitidos;</a:t>
            </a:r>
          </a:p>
          <a:p>
            <a:pPr marL="0" indent="0" algn="just">
              <a:lnSpc>
                <a:spcPct val="150000"/>
              </a:lnSpc>
              <a:buNone/>
            </a:pPr>
            <a:endParaRPr lang="pt-BR" sz="1500" b="0" i="0" dirty="0">
              <a:effectLst/>
              <a:latin typeface="Dosis-Book"/>
            </a:endParaRPr>
          </a:p>
        </p:txBody>
      </p:sp>
      <p:sp>
        <p:nvSpPr>
          <p:cNvPr id="12" name="CaixaDeTexto 27">
            <a:extLst>
              <a:ext uri="{FF2B5EF4-FFF2-40B4-BE49-F238E27FC236}">
                <a16:creationId xmlns:a16="http://schemas.microsoft.com/office/drawing/2014/main" id="{812FDE43-ECF7-42C9-A563-1F0C4FE439C8}"/>
              </a:ext>
            </a:extLst>
          </p:cNvPr>
          <p:cNvSpPr txBox="1"/>
          <p:nvPr/>
        </p:nvSpPr>
        <p:spPr>
          <a:xfrm>
            <a:off x="1676232" y="3188206"/>
            <a:ext cx="629586" cy="646331"/>
          </a:xfrm>
          <a:prstGeom prst="rect">
            <a:avLst/>
          </a:prstGeom>
          <a:noFill/>
        </p:spPr>
        <p:txBody>
          <a:bodyPr wrap="square" rtlCol="0">
            <a:spAutoFit/>
          </a:bodyPr>
          <a:lstStyle/>
          <a:p>
            <a:r>
              <a:rPr lang="pt-BR" sz="3600">
                <a:solidFill>
                  <a:srgbClr val="056435"/>
                </a:solidFill>
                <a:latin typeface="Dosis-Book"/>
              </a:rPr>
              <a:t>2</a:t>
            </a:r>
          </a:p>
        </p:txBody>
      </p:sp>
      <p:sp>
        <p:nvSpPr>
          <p:cNvPr id="14" name="CaixaDeTexto 29">
            <a:extLst>
              <a:ext uri="{FF2B5EF4-FFF2-40B4-BE49-F238E27FC236}">
                <a16:creationId xmlns:a16="http://schemas.microsoft.com/office/drawing/2014/main" id="{D28E4097-7038-40EA-B3B0-C1B66AC972F2}"/>
              </a:ext>
            </a:extLst>
          </p:cNvPr>
          <p:cNvSpPr txBox="1"/>
          <p:nvPr/>
        </p:nvSpPr>
        <p:spPr>
          <a:xfrm>
            <a:off x="1676232" y="4347476"/>
            <a:ext cx="8862342" cy="1131079"/>
          </a:xfrm>
          <a:prstGeom prst="rect">
            <a:avLst/>
          </a:prstGeom>
          <a:noFill/>
        </p:spPr>
        <p:txBody>
          <a:bodyPr wrap="square">
            <a:spAutoFit/>
          </a:bodyPr>
          <a:lstStyle/>
          <a:p>
            <a:pPr algn="just">
              <a:lnSpc>
                <a:spcPct val="150000"/>
              </a:lnSpc>
            </a:pPr>
            <a:r>
              <a:rPr lang="pt-BR" sz="1500">
                <a:effectLst/>
                <a:latin typeface="Dosis-Book"/>
                <a:ea typeface="Calibri" panose="020F0502020204030204" pitchFamily="34" charset="0"/>
                <a:cs typeface="Times New Roman" panose="02020603050405020304" pitchFamily="18" charset="0"/>
              </a:rPr>
              <a:t>        Apresentar retrato da cidade, por bairro, no que diz respeito ao ISS pago pelos contribuintes e à quantidade de notas fiscais emitidas</a:t>
            </a:r>
            <a:r>
              <a:rPr lang="pt-BR" sz="1500">
                <a:latin typeface="Dosis-Book"/>
                <a:ea typeface="Calibri" panose="020F0502020204030204" pitchFamily="34" charset="0"/>
                <a:cs typeface="Times New Roman" panose="02020603050405020304" pitchFamily="18" charset="0"/>
              </a:rPr>
              <a:t>;</a:t>
            </a:r>
            <a:endParaRPr lang="pt-BR" sz="1500">
              <a:effectLst/>
              <a:latin typeface="Dosis-Book"/>
              <a:ea typeface="Calibri" panose="020F0502020204030204" pitchFamily="34" charset="0"/>
              <a:cs typeface="Times New Roman" panose="02020603050405020304" pitchFamily="18" charset="0"/>
            </a:endParaRPr>
          </a:p>
          <a:p>
            <a:pPr algn="just">
              <a:lnSpc>
                <a:spcPct val="150000"/>
              </a:lnSpc>
            </a:pPr>
            <a:endParaRPr lang="pt-BR" sz="1500" b="0" i="0">
              <a:effectLst/>
              <a:latin typeface="Dosis-Book"/>
            </a:endParaRPr>
          </a:p>
        </p:txBody>
      </p:sp>
      <p:sp>
        <p:nvSpPr>
          <p:cNvPr id="15" name="CaixaDeTexto 27">
            <a:extLst>
              <a:ext uri="{FF2B5EF4-FFF2-40B4-BE49-F238E27FC236}">
                <a16:creationId xmlns:a16="http://schemas.microsoft.com/office/drawing/2014/main" id="{7C35FED2-461E-4B4E-A383-53927CD89332}"/>
              </a:ext>
            </a:extLst>
          </p:cNvPr>
          <p:cNvSpPr txBox="1"/>
          <p:nvPr/>
        </p:nvSpPr>
        <p:spPr>
          <a:xfrm>
            <a:off x="1676232" y="4204255"/>
            <a:ext cx="629586" cy="646331"/>
          </a:xfrm>
          <a:prstGeom prst="rect">
            <a:avLst/>
          </a:prstGeom>
          <a:noFill/>
        </p:spPr>
        <p:txBody>
          <a:bodyPr wrap="square" rtlCol="0">
            <a:spAutoFit/>
          </a:bodyPr>
          <a:lstStyle/>
          <a:p>
            <a:r>
              <a:rPr lang="pt-BR" sz="3600">
                <a:solidFill>
                  <a:srgbClr val="056435"/>
                </a:solidFill>
                <a:latin typeface="Dosis-Book"/>
              </a:rPr>
              <a:t>3</a:t>
            </a:r>
          </a:p>
        </p:txBody>
      </p:sp>
      <p:pic>
        <p:nvPicPr>
          <p:cNvPr id="18" name="Imagem 17">
            <a:extLst>
              <a:ext uri="{FF2B5EF4-FFF2-40B4-BE49-F238E27FC236}">
                <a16:creationId xmlns:a16="http://schemas.microsoft.com/office/drawing/2014/main" id="{8F484C6E-E8B7-4D27-A7A6-82E50E0DB5D4}"/>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186760" y="505003"/>
            <a:ext cx="2799500" cy="689201"/>
          </a:xfrm>
          <a:prstGeom prst="rect">
            <a:avLst/>
          </a:prstGeom>
        </p:spPr>
      </p:pic>
      <p:sp>
        <p:nvSpPr>
          <p:cNvPr id="17" name="CaixaDeTexto 29">
            <a:extLst>
              <a:ext uri="{FF2B5EF4-FFF2-40B4-BE49-F238E27FC236}">
                <a16:creationId xmlns:a16="http://schemas.microsoft.com/office/drawing/2014/main" id="{0D4288F3-74D3-7748-D359-802668D75C82}"/>
              </a:ext>
            </a:extLst>
          </p:cNvPr>
          <p:cNvSpPr txBox="1"/>
          <p:nvPr/>
        </p:nvSpPr>
        <p:spPr>
          <a:xfrm>
            <a:off x="1822674" y="5279550"/>
            <a:ext cx="8793042" cy="761747"/>
          </a:xfrm>
          <a:prstGeom prst="rect">
            <a:avLst/>
          </a:prstGeom>
          <a:noFill/>
        </p:spPr>
        <p:txBody>
          <a:bodyPr wrap="square">
            <a:spAutoFit/>
          </a:bodyPr>
          <a:lstStyle/>
          <a:p>
            <a:pPr algn="just">
              <a:lnSpc>
                <a:spcPct val="150000"/>
              </a:lnSpc>
            </a:pPr>
            <a:r>
              <a:rPr lang="pt-BR" sz="1400">
                <a:latin typeface="Dosis" pitchFamily="2" charset="77"/>
              </a:rPr>
              <a:t>        </a:t>
            </a:r>
            <a:r>
              <a:rPr lang="pt-BR" sz="1500">
                <a:latin typeface="Dosis-Book"/>
                <a:ea typeface="Calibri" panose="020F0502020204030204" pitchFamily="34" charset="0"/>
                <a:cs typeface="Times New Roman" panose="02020603050405020304" pitchFamily="18" charset="0"/>
              </a:rPr>
              <a:t>Comparar a arrecadação acumulada de ISS por doze meses no município de Niterói e em outros municípios brasileiros de perfil semelhante para o item ISS.</a:t>
            </a:r>
          </a:p>
        </p:txBody>
      </p:sp>
      <p:sp>
        <p:nvSpPr>
          <p:cNvPr id="19" name="CaixaDeTexto 27">
            <a:extLst>
              <a:ext uri="{FF2B5EF4-FFF2-40B4-BE49-F238E27FC236}">
                <a16:creationId xmlns:a16="http://schemas.microsoft.com/office/drawing/2014/main" id="{A8968AE8-2B12-0E42-9D07-D6EAF0FDF46A}"/>
              </a:ext>
            </a:extLst>
          </p:cNvPr>
          <p:cNvSpPr txBox="1"/>
          <p:nvPr/>
        </p:nvSpPr>
        <p:spPr>
          <a:xfrm>
            <a:off x="1676232" y="5152679"/>
            <a:ext cx="629586" cy="646331"/>
          </a:xfrm>
          <a:prstGeom prst="rect">
            <a:avLst/>
          </a:prstGeom>
          <a:noFill/>
        </p:spPr>
        <p:txBody>
          <a:bodyPr wrap="square" rtlCol="0">
            <a:spAutoFit/>
          </a:bodyPr>
          <a:lstStyle/>
          <a:p>
            <a:r>
              <a:rPr lang="pt-BR" sz="3600">
                <a:solidFill>
                  <a:srgbClr val="056435"/>
                </a:solidFill>
                <a:latin typeface="Dosis-Book"/>
              </a:rPr>
              <a:t>4</a:t>
            </a:r>
          </a:p>
        </p:txBody>
      </p:sp>
    </p:spTree>
    <p:extLst>
      <p:ext uri="{BB962C8B-B14F-4D97-AF65-F5344CB8AC3E}">
        <p14:creationId xmlns:p14="http://schemas.microsoft.com/office/powerpoint/2010/main" val="52345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D5F80B-904F-488A-A8DB-DB0FDA05682F}"/>
              </a:ext>
            </a:extLst>
          </p:cNvPr>
          <p:cNvSpPr txBox="1"/>
          <p:nvPr/>
        </p:nvSpPr>
        <p:spPr>
          <a:xfrm>
            <a:off x="0" y="236028"/>
            <a:ext cx="12191999" cy="723275"/>
          </a:xfrm>
          <a:prstGeom prst="rect">
            <a:avLst/>
          </a:prstGeom>
          <a:noFill/>
          <a:ln w="0">
            <a:solidFill>
              <a:schemeClr val="bg1"/>
            </a:solidFill>
          </a:ln>
        </p:spPr>
        <p:txBody>
          <a:bodyPr wrap="square" lIns="91440" tIns="45720" rIns="91440" bIns="45720" anchor="t">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GRÁFICOS</a:t>
            </a:r>
            <a:r>
              <a:rPr lang="en-US" sz="1400" b="1" baseline="0" dirty="0">
                <a:solidFill>
                  <a:schemeClr val="tx1">
                    <a:lumMod val="50000"/>
                    <a:lumOff val="50000"/>
                  </a:schemeClr>
                </a:solidFill>
                <a:latin typeface="Dosis-Book"/>
              </a:rPr>
              <a:t> 16 e 17</a:t>
            </a:r>
          </a:p>
          <a:p>
            <a:pPr algn="ctr">
              <a:defRPr sz="1400" b="0" i="0" u="none" strike="noStrike" kern="1200" spc="0" baseline="0">
                <a:solidFill>
                  <a:sysClr val="windowText" lastClr="000000">
                    <a:lumMod val="65000"/>
                    <a:lumOff val="35000"/>
                  </a:sysClr>
                </a:solidFill>
                <a:latin typeface="+mn-lt"/>
                <a:ea typeface="+mn-ea"/>
                <a:cs typeface="+mn-cs"/>
              </a:defRPr>
            </a:pPr>
            <a:r>
              <a:rPr lang="pt-BR" sz="1600" b="1" dirty="0">
                <a:solidFill>
                  <a:schemeClr val="accent6">
                    <a:lumMod val="50000"/>
                  </a:schemeClr>
                </a:solidFill>
                <a:latin typeface="Dosis-Book"/>
              </a:rPr>
              <a:t>Comparativo do ISS: Niterói x Municípios Região Metropolitana do RJ</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dirty="0" err="1">
                <a:solidFill>
                  <a:schemeClr val="tx1">
                    <a:lumMod val="50000"/>
                    <a:lumOff val="50000"/>
                  </a:schemeClr>
                </a:solidFill>
                <a:latin typeface="Dosis-Book"/>
              </a:rPr>
              <a:t>Consolidado</a:t>
            </a:r>
            <a:r>
              <a:rPr lang="en-US" sz="1100" dirty="0">
                <a:solidFill>
                  <a:schemeClr val="tx1">
                    <a:lumMod val="50000"/>
                    <a:lumOff val="50000"/>
                  </a:schemeClr>
                </a:solidFill>
                <a:latin typeface="Dosis-Book"/>
              </a:rPr>
              <a:t> de 12 </a:t>
            </a:r>
            <a:r>
              <a:rPr lang="en-US" sz="1100" dirty="0" err="1">
                <a:solidFill>
                  <a:schemeClr val="tx1">
                    <a:lumMod val="50000"/>
                    <a:lumOff val="50000"/>
                  </a:schemeClr>
                </a:solidFill>
                <a:latin typeface="Dosis-Book"/>
              </a:rPr>
              <a:t>meses</a:t>
            </a:r>
            <a:r>
              <a:rPr lang="en-US" sz="1100" dirty="0">
                <a:solidFill>
                  <a:schemeClr val="tx1">
                    <a:lumMod val="50000"/>
                    <a:lumOff val="50000"/>
                  </a:schemeClr>
                </a:solidFill>
                <a:latin typeface="Dosis-Book"/>
              </a:rPr>
              <a:t> </a:t>
            </a:r>
            <a:r>
              <a:rPr lang="pt-BR" sz="1100" dirty="0">
                <a:solidFill>
                  <a:schemeClr val="tx1">
                    <a:lumMod val="50000"/>
                    <a:lumOff val="50000"/>
                  </a:schemeClr>
                </a:solidFill>
                <a:latin typeface="Dosis-Book"/>
              </a:rPr>
              <a:t> (janeiro/2023 a dezembro/2023)</a:t>
            </a:r>
          </a:p>
        </p:txBody>
      </p:sp>
      <p:sp>
        <p:nvSpPr>
          <p:cNvPr id="32" name="CaixaDeTexto 31">
            <a:extLst>
              <a:ext uri="{FF2B5EF4-FFF2-40B4-BE49-F238E27FC236}">
                <a16:creationId xmlns:a16="http://schemas.microsoft.com/office/drawing/2014/main" id="{F815F242-ECA8-D7E7-8768-6CC70019AA35}"/>
              </a:ext>
            </a:extLst>
          </p:cNvPr>
          <p:cNvSpPr txBox="1"/>
          <p:nvPr/>
        </p:nvSpPr>
        <p:spPr>
          <a:xfrm>
            <a:off x="1604590" y="5596964"/>
            <a:ext cx="3093998" cy="261610"/>
          </a:xfrm>
          <a:prstGeom prst="rect">
            <a:avLst/>
          </a:prstGeom>
          <a:noFill/>
        </p:spPr>
        <p:txBody>
          <a:bodyPr wrap="square">
            <a:spAutoFit/>
          </a:bodyPr>
          <a:lstStyle/>
          <a:p>
            <a:r>
              <a:rPr lang="pt-BR" sz="1100" dirty="0">
                <a:solidFill>
                  <a:srgbClr val="FF0000"/>
                </a:solidFill>
                <a:latin typeface="Dosis" pitchFamily="2" charset="77"/>
              </a:rPr>
              <a:t>MÉDIA </a:t>
            </a:r>
            <a:r>
              <a:rPr lang="pt-BR" sz="1100" b="1" dirty="0">
                <a:solidFill>
                  <a:srgbClr val="FF0000"/>
                </a:solidFill>
                <a:latin typeface="Dosis" pitchFamily="2" charset="77"/>
              </a:rPr>
              <a:t>R$ 506 MILHÕES</a:t>
            </a:r>
          </a:p>
        </p:txBody>
      </p:sp>
      <p:sp>
        <p:nvSpPr>
          <p:cNvPr id="65" name="CaixaDeTexto 64">
            <a:extLst>
              <a:ext uri="{FF2B5EF4-FFF2-40B4-BE49-F238E27FC236}">
                <a16:creationId xmlns:a16="http://schemas.microsoft.com/office/drawing/2014/main" id="{2F239258-B7F0-A338-EF93-A6CCACE8F05D}"/>
              </a:ext>
            </a:extLst>
          </p:cNvPr>
          <p:cNvSpPr txBox="1"/>
          <p:nvPr/>
        </p:nvSpPr>
        <p:spPr>
          <a:xfrm>
            <a:off x="-204281" y="1364844"/>
            <a:ext cx="6408548" cy="492443"/>
          </a:xfrm>
          <a:prstGeom prst="rect">
            <a:avLst/>
          </a:prstGeom>
          <a:noFill/>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pt-BR" sz="1400" b="1">
                <a:solidFill>
                  <a:schemeClr val="accent6">
                    <a:lumMod val="50000"/>
                  </a:schemeClr>
                </a:solidFill>
                <a:latin typeface="Dosis" pitchFamily="2" charset="77"/>
              </a:rPr>
              <a:t>ARRECADAÇÃO ACUMULADA ISS EM 12 MESES</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b="1">
                <a:solidFill>
                  <a:schemeClr val="tx1">
                    <a:lumMod val="50000"/>
                    <a:lumOff val="50000"/>
                  </a:schemeClr>
                </a:solidFill>
                <a:latin typeface="Dosis-Book"/>
              </a:rPr>
              <a:t>GRÁFICO 16</a:t>
            </a:r>
            <a:endParaRPr lang="pt-BR" sz="1100" b="1">
              <a:solidFill>
                <a:schemeClr val="accent6">
                  <a:lumMod val="50000"/>
                </a:schemeClr>
              </a:solidFill>
              <a:latin typeface="Dosis" pitchFamily="2" charset="77"/>
            </a:endParaRPr>
          </a:p>
        </p:txBody>
      </p:sp>
      <p:sp>
        <p:nvSpPr>
          <p:cNvPr id="69" name="CaixaDeTexto 68">
            <a:extLst>
              <a:ext uri="{FF2B5EF4-FFF2-40B4-BE49-F238E27FC236}">
                <a16:creationId xmlns:a16="http://schemas.microsoft.com/office/drawing/2014/main" id="{2EE0DCA2-D172-F490-CC28-A12CA82E3950}"/>
              </a:ext>
            </a:extLst>
          </p:cNvPr>
          <p:cNvSpPr txBox="1"/>
          <p:nvPr/>
        </p:nvSpPr>
        <p:spPr>
          <a:xfrm>
            <a:off x="6992924" y="1280912"/>
            <a:ext cx="4624185" cy="707886"/>
          </a:xfrm>
          <a:prstGeom prst="rect">
            <a:avLst/>
          </a:prstGeom>
          <a:noFill/>
        </p:spPr>
        <p:txBody>
          <a:bodyPr wrap="square">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pt-BR" sz="1400" b="1">
                <a:solidFill>
                  <a:schemeClr val="accent6">
                    <a:lumMod val="50000"/>
                  </a:schemeClr>
                </a:solidFill>
                <a:latin typeface="Dosis" pitchFamily="2" charset="77"/>
              </a:rPr>
              <a:t>ISS PER CAPITA*</a:t>
            </a:r>
          </a:p>
          <a:p>
            <a:pPr algn="ctr">
              <a:defRPr sz="1400" b="0" i="0" u="none" strike="noStrike" kern="1200" spc="0" baseline="0">
                <a:solidFill>
                  <a:sysClr val="windowText" lastClr="000000">
                    <a:lumMod val="65000"/>
                    <a:lumOff val="35000"/>
                  </a:sysClr>
                </a:solidFill>
                <a:latin typeface="+mn-lt"/>
                <a:ea typeface="+mn-ea"/>
                <a:cs typeface="+mn-cs"/>
              </a:defRPr>
            </a:pPr>
            <a:r>
              <a:rPr lang="en-US" sz="1100" b="1">
                <a:solidFill>
                  <a:schemeClr val="tx1">
                    <a:lumMod val="50000"/>
                    <a:lumOff val="50000"/>
                  </a:schemeClr>
                </a:solidFill>
                <a:latin typeface="Dosis-Book"/>
              </a:rPr>
              <a:t>GRÁFICO 17</a:t>
            </a:r>
          </a:p>
          <a:p>
            <a:pPr algn="ctr">
              <a:defRPr sz="1400" b="0" i="0" u="none" strike="noStrike" kern="1200" spc="0" baseline="0">
                <a:solidFill>
                  <a:sysClr val="windowText" lastClr="000000">
                    <a:lumMod val="65000"/>
                    <a:lumOff val="35000"/>
                  </a:sysClr>
                </a:solidFill>
                <a:latin typeface="+mn-lt"/>
                <a:ea typeface="+mn-ea"/>
                <a:cs typeface="+mn-cs"/>
              </a:defRPr>
            </a:pPr>
            <a:endParaRPr lang="pt-BR" sz="1400" b="1">
              <a:solidFill>
                <a:schemeClr val="accent6">
                  <a:lumMod val="50000"/>
                </a:schemeClr>
              </a:solidFill>
              <a:latin typeface="Dosis" pitchFamily="2" charset="77"/>
            </a:endParaRPr>
          </a:p>
        </p:txBody>
      </p:sp>
      <p:sp>
        <p:nvSpPr>
          <p:cNvPr id="6" name="CaixaDeTexto 5">
            <a:extLst>
              <a:ext uri="{FF2B5EF4-FFF2-40B4-BE49-F238E27FC236}">
                <a16:creationId xmlns:a16="http://schemas.microsoft.com/office/drawing/2014/main" id="{6B753873-B67F-E0CE-37F9-03C7DD3A8952}"/>
              </a:ext>
            </a:extLst>
          </p:cNvPr>
          <p:cNvSpPr txBox="1"/>
          <p:nvPr/>
        </p:nvSpPr>
        <p:spPr>
          <a:xfrm>
            <a:off x="9068194" y="5612934"/>
            <a:ext cx="1987733" cy="261610"/>
          </a:xfrm>
          <a:prstGeom prst="rect">
            <a:avLst/>
          </a:prstGeom>
          <a:noFill/>
        </p:spPr>
        <p:txBody>
          <a:bodyPr wrap="square" lIns="91440" tIns="45720" rIns="91440" bIns="45720" anchor="t">
            <a:spAutoFit/>
          </a:bodyPr>
          <a:lstStyle/>
          <a:p>
            <a:r>
              <a:rPr lang="pt-BR" sz="1100" dirty="0">
                <a:solidFill>
                  <a:srgbClr val="FF0000"/>
                </a:solidFill>
                <a:latin typeface="Dosis"/>
              </a:rPr>
              <a:t>MÉDIA </a:t>
            </a:r>
            <a:r>
              <a:rPr lang="pt-BR" sz="1100" b="1" dirty="0">
                <a:solidFill>
                  <a:srgbClr val="FF0000"/>
                </a:solidFill>
                <a:latin typeface="Dosis"/>
              </a:rPr>
              <a:t>R$ 386,06 REAIS</a:t>
            </a:r>
            <a:endParaRPr lang="pt-BR" sz="1100" b="1" dirty="0">
              <a:solidFill>
                <a:srgbClr val="FF0000"/>
              </a:solidFill>
              <a:latin typeface="Dosis" pitchFamily="2" charset="77"/>
            </a:endParaRPr>
          </a:p>
        </p:txBody>
      </p:sp>
      <p:sp>
        <p:nvSpPr>
          <p:cNvPr id="66" name="Retângulo 65">
            <a:extLst>
              <a:ext uri="{FF2B5EF4-FFF2-40B4-BE49-F238E27FC236}">
                <a16:creationId xmlns:a16="http://schemas.microsoft.com/office/drawing/2014/main" id="{E5BEFB39-4101-1773-E7AC-F2154A362CB6}"/>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7" name="Conector reto 12">
            <a:extLst>
              <a:ext uri="{FF2B5EF4-FFF2-40B4-BE49-F238E27FC236}">
                <a16:creationId xmlns:a16="http://schemas.microsoft.com/office/drawing/2014/main" id="{35E5BB5A-3FA2-2ADA-4F09-E5FE563A4836}"/>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70" name="Conector reto 15">
            <a:extLst>
              <a:ext uri="{FF2B5EF4-FFF2-40B4-BE49-F238E27FC236}">
                <a16:creationId xmlns:a16="http://schemas.microsoft.com/office/drawing/2014/main" id="{37BBEC97-9C6F-9FBB-632C-A23710205BA7}"/>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71" name="CaixaDeTexto 70">
            <a:extLst>
              <a:ext uri="{FF2B5EF4-FFF2-40B4-BE49-F238E27FC236}">
                <a16:creationId xmlns:a16="http://schemas.microsoft.com/office/drawing/2014/main" id="{CFD10409-5D2B-E7A3-576F-B3B1669D67EE}"/>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30</a:t>
            </a:r>
          </a:p>
        </p:txBody>
      </p:sp>
      <p:sp>
        <p:nvSpPr>
          <p:cNvPr id="30" name="CaixaDeTexto 29">
            <a:extLst>
              <a:ext uri="{FF2B5EF4-FFF2-40B4-BE49-F238E27FC236}">
                <a16:creationId xmlns:a16="http://schemas.microsoft.com/office/drawing/2014/main" id="{1045CD3B-611F-CA32-756E-4C259FE18760}"/>
              </a:ext>
            </a:extLst>
          </p:cNvPr>
          <p:cNvSpPr txBox="1"/>
          <p:nvPr/>
        </p:nvSpPr>
        <p:spPr>
          <a:xfrm>
            <a:off x="0" y="6276778"/>
            <a:ext cx="8020845" cy="415498"/>
          </a:xfrm>
          <a:prstGeom prst="rect">
            <a:avLst/>
          </a:prstGeom>
          <a:noFill/>
        </p:spPr>
        <p:txBody>
          <a:bodyPr wrap="square">
            <a:spAutoFit/>
          </a:bodyPr>
          <a:lstStyle/>
          <a:p>
            <a:r>
              <a:rPr lang="pt-BR" sz="700" dirty="0">
                <a:solidFill>
                  <a:schemeClr val="tx1">
                    <a:lumMod val="50000"/>
                    <a:lumOff val="50000"/>
                  </a:schemeClr>
                </a:solidFill>
                <a:latin typeface="Dosis" pitchFamily="2" charset="77"/>
              </a:rPr>
              <a:t>Fonte: Tesouro Nacional, </a:t>
            </a:r>
            <a:r>
              <a:rPr lang="pt-BR" sz="700" i="0" u="none" strike="noStrike" dirty="0">
                <a:solidFill>
                  <a:schemeClr val="tx1">
                    <a:lumMod val="50000"/>
                    <a:lumOff val="50000"/>
                  </a:schemeClr>
                </a:solidFill>
                <a:effectLst/>
                <a:latin typeface="Dosis" pitchFamily="2" charset="77"/>
              </a:rPr>
              <a:t>Relatório Resumido da Execução Orçamentária do </a:t>
            </a:r>
            <a:r>
              <a:rPr lang="pt-BR" sz="700" dirty="0">
                <a:solidFill>
                  <a:schemeClr val="tx1">
                    <a:lumMod val="50000"/>
                    <a:lumOff val="50000"/>
                  </a:schemeClr>
                </a:solidFill>
                <a:latin typeface="Dosis" pitchFamily="2" charset="77"/>
              </a:rPr>
              <a:t>6º</a:t>
            </a:r>
            <a:r>
              <a:rPr lang="pt-BR" sz="700" i="0" u="none" strike="noStrike" dirty="0">
                <a:solidFill>
                  <a:schemeClr val="tx1">
                    <a:lumMod val="50000"/>
                    <a:lumOff val="50000"/>
                  </a:schemeClr>
                </a:solidFill>
                <a:effectLst/>
                <a:latin typeface="Dosis" pitchFamily="2" charset="77"/>
              </a:rPr>
              <a:t> Bimestre de 2023.</a:t>
            </a:r>
            <a:endParaRPr lang="pt-BR" sz="700" dirty="0">
              <a:solidFill>
                <a:schemeClr val="tx1">
                  <a:lumMod val="50000"/>
                  <a:lumOff val="50000"/>
                </a:schemeClr>
              </a:solidFill>
              <a:latin typeface="Dosis" pitchFamily="2" charset="77"/>
            </a:endParaRPr>
          </a:p>
          <a:p>
            <a:r>
              <a:rPr lang="pt-BR" sz="700" dirty="0">
                <a:solidFill>
                  <a:schemeClr val="tx1">
                    <a:lumMod val="50000"/>
                    <a:lumOff val="50000"/>
                  </a:schemeClr>
                </a:solidFill>
                <a:latin typeface="Dosis" pitchFamily="2" charset="77"/>
              </a:rPr>
              <a:t>(</a:t>
            </a:r>
            <a:r>
              <a:rPr lang="pt-BR" sz="700" dirty="0" err="1">
                <a:solidFill>
                  <a:schemeClr val="tx1">
                    <a:lumMod val="50000"/>
                    <a:lumOff val="50000"/>
                  </a:schemeClr>
                </a:solidFill>
                <a:latin typeface="Dosis" pitchFamily="2" charset="77"/>
              </a:rPr>
              <a:t>Siconfi</a:t>
            </a:r>
            <a:r>
              <a:rPr lang="pt-BR" sz="700" dirty="0">
                <a:solidFill>
                  <a:schemeClr val="tx1">
                    <a:lumMod val="50000"/>
                    <a:lumOff val="50000"/>
                  </a:schemeClr>
                </a:solidFill>
                <a:latin typeface="Dosis" pitchFamily="2" charset="77"/>
              </a:rPr>
              <a:t> - https://siconfi.tesouro.gov.br/siconfi/ - Consultas &gt; Consultar </a:t>
            </a:r>
            <a:r>
              <a:rPr lang="pt-BR" sz="700" dirty="0" err="1">
                <a:solidFill>
                  <a:schemeClr val="tx1">
                    <a:lumMod val="50000"/>
                    <a:lumOff val="50000"/>
                  </a:schemeClr>
                </a:solidFill>
                <a:latin typeface="Dosis" pitchFamily="2" charset="77"/>
              </a:rPr>
              <a:t>Finbra</a:t>
            </a:r>
            <a:r>
              <a:rPr lang="pt-BR" sz="700" dirty="0">
                <a:solidFill>
                  <a:schemeClr val="tx1">
                    <a:lumMod val="50000"/>
                    <a:lumOff val="50000"/>
                  </a:schemeClr>
                </a:solidFill>
                <a:latin typeface="Dosis" pitchFamily="2" charset="77"/>
              </a:rPr>
              <a:t> &gt; RREO - Anexo 03 - Demonstrativo da Receita Corrente Líquida). </a:t>
            </a:r>
          </a:p>
          <a:p>
            <a:r>
              <a:rPr lang="pt-BR" sz="700" dirty="0">
                <a:solidFill>
                  <a:schemeClr val="tx1">
                    <a:lumMod val="50000"/>
                    <a:lumOff val="50000"/>
                  </a:schemeClr>
                </a:solidFill>
                <a:latin typeface="Dosis" pitchFamily="2" charset="77"/>
              </a:rPr>
              <a:t>* O parâmetro populacional utilizado para fins de aferição da renda per capita teve como base o Censo 2023 (ano base 2022), divulgado pelo IBGE.  </a:t>
            </a:r>
          </a:p>
        </p:txBody>
      </p:sp>
      <p:graphicFrame>
        <p:nvGraphicFramePr>
          <p:cNvPr id="16" name="Gráfico 1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798646240"/>
              </p:ext>
            </p:extLst>
          </p:nvPr>
        </p:nvGraphicFramePr>
        <p:xfrm>
          <a:off x="0" y="2315689"/>
          <a:ext cx="6436426" cy="3004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áfico 17">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993061137"/>
              </p:ext>
            </p:extLst>
          </p:nvPr>
        </p:nvGraphicFramePr>
        <p:xfrm>
          <a:off x="6432777" y="2350449"/>
          <a:ext cx="5656303" cy="2957821"/>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xão Reta 3">
            <a:extLst>
              <a:ext uri="{FF2B5EF4-FFF2-40B4-BE49-F238E27FC236}">
                <a16:creationId xmlns:a16="http://schemas.microsoft.com/office/drawing/2014/main" id="{BA8205A7-1D7E-9328-A060-E81724FDF106}"/>
              </a:ext>
            </a:extLst>
          </p:cNvPr>
          <p:cNvCxnSpPr>
            <a:cxnSpLocks/>
          </p:cNvCxnSpPr>
          <p:nvPr/>
        </p:nvCxnSpPr>
        <p:spPr>
          <a:xfrm flipH="1">
            <a:off x="1604590" y="1988798"/>
            <a:ext cx="14229" cy="416569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Conexão Reta 3">
            <a:extLst>
              <a:ext uri="{FF2B5EF4-FFF2-40B4-BE49-F238E27FC236}">
                <a16:creationId xmlns:a16="http://schemas.microsoft.com/office/drawing/2014/main" id="{AFC87AE5-A0EA-8899-D3D2-77680321818A}"/>
              </a:ext>
            </a:extLst>
          </p:cNvPr>
          <p:cNvCxnSpPr>
            <a:cxnSpLocks/>
          </p:cNvCxnSpPr>
          <p:nvPr/>
        </p:nvCxnSpPr>
        <p:spPr>
          <a:xfrm flipH="1">
            <a:off x="8963598" y="1988798"/>
            <a:ext cx="14229" cy="416569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96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1">
            <a:extLst>
              <a:ext uri="{FF2B5EF4-FFF2-40B4-BE49-F238E27FC236}">
                <a16:creationId xmlns:a16="http://schemas.microsoft.com/office/drawing/2014/main" id="{0B719778-3400-4FE9-BEB5-6738425F5891}"/>
              </a:ext>
            </a:extLst>
          </p:cNvPr>
          <p:cNvSpPr/>
          <p:nvPr/>
        </p:nvSpPr>
        <p:spPr>
          <a:xfrm>
            <a:off x="-1" y="0"/>
            <a:ext cx="6096001" cy="6899709"/>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31</a:t>
            </a:r>
          </a:p>
        </p:txBody>
      </p:sp>
      <p:sp>
        <p:nvSpPr>
          <p:cNvPr id="38" name="TextBox 36">
            <a:extLst>
              <a:ext uri="{FF2B5EF4-FFF2-40B4-BE49-F238E27FC236}">
                <a16:creationId xmlns:a16="http://schemas.microsoft.com/office/drawing/2014/main" id="{C0F5A3A4-1339-4447-B59E-74635C9017A5}"/>
              </a:ext>
            </a:extLst>
          </p:cNvPr>
          <p:cNvSpPr txBox="1"/>
          <p:nvPr/>
        </p:nvSpPr>
        <p:spPr>
          <a:xfrm>
            <a:off x="33267" y="132"/>
            <a:ext cx="6029463" cy="6824945"/>
          </a:xfrm>
          <a:prstGeom prst="rect">
            <a:avLst/>
          </a:prstGeom>
          <a:noFill/>
        </p:spPr>
        <p:txBody>
          <a:bodyPr wrap="square" lIns="91440" tIns="45720" rIns="91440" bIns="45720" anchor="t">
            <a:spAutoFit/>
          </a:bodyPr>
          <a:lstStyle/>
          <a:p>
            <a:pPr algn="just">
              <a:lnSpc>
                <a:spcPct val="150000"/>
              </a:lnSpc>
              <a:spcAft>
                <a:spcPts val="600"/>
              </a:spcAft>
            </a:pPr>
            <a:r>
              <a:rPr lang="pt-BR" sz="1100" dirty="0">
                <a:latin typeface="Dosis"/>
                <a:cs typeface="Times New Roman"/>
              </a:rPr>
              <a:t>No </a:t>
            </a:r>
            <a:r>
              <a:rPr lang="pt-BR" sz="1100" b="1" dirty="0">
                <a:latin typeface="Dosis"/>
                <a:cs typeface="Times New Roman"/>
              </a:rPr>
              <a:t>Gráfico 16</a:t>
            </a:r>
            <a:r>
              <a:rPr lang="pt-BR" sz="1100" dirty="0">
                <a:latin typeface="Dosis"/>
                <a:cs typeface="Times New Roman"/>
              </a:rPr>
              <a:t> é possível comparar a arrecadação acumulada de ISS por doze meses (janeiro/2023 a dezembro/2023) no município de Niterói e em dezenove outros municípios brasileiros que compõem a Região Metropolitana do Estado do Rio (RMER). Vale ressaltar que as cidades foram selecionadas por integrarem a RMERJ, hoje composta por 22 cidades (LC 184/2018) polarizados pelo núcleo metropolitano. </a:t>
            </a:r>
          </a:p>
          <a:p>
            <a:pPr algn="just">
              <a:lnSpc>
                <a:spcPct val="150000"/>
              </a:lnSpc>
              <a:spcAft>
                <a:spcPts val="600"/>
              </a:spcAft>
            </a:pPr>
            <a:r>
              <a:rPr lang="pt-BR" sz="1100" dirty="0">
                <a:latin typeface="Dosis"/>
                <a:cs typeface="Times New Roman"/>
              </a:rPr>
              <a:t>A RMERJ corresponde à segunda maior área metropolitana do Brasil, terceira maior da América do Sul e 16ª maior do mundo. Ainda, constitui o segundo maior polo de riqueza nacional, concentra 70% da força econômica e cerca de 75% da população do estado.</a:t>
            </a:r>
          </a:p>
          <a:p>
            <a:pPr algn="just">
              <a:lnSpc>
                <a:spcPct val="150000"/>
              </a:lnSpc>
              <a:spcAft>
                <a:spcPts val="600"/>
              </a:spcAft>
            </a:pPr>
            <a:r>
              <a:rPr lang="pt-BR" sz="1100" dirty="0">
                <a:latin typeface="Dosis"/>
              </a:rPr>
              <a:t>Cumpre destacar que nesta edição do Boletim não foram incluídos no rol de análise os municípios de Itaguaí e Rio Bonito, em razão de seus dados não estarem disponíveis no portal </a:t>
            </a:r>
            <a:r>
              <a:rPr lang="pt-BR" sz="1100" i="1" dirty="0">
                <a:latin typeface="Dosis"/>
              </a:rPr>
              <a:t>siconfi.tesouro.gov.br </a:t>
            </a:r>
            <a:r>
              <a:rPr lang="pt-BR" sz="1100" dirty="0">
                <a:latin typeface="Dosis"/>
              </a:rPr>
              <a:t>quando da elaboração deste Boletim.</a:t>
            </a:r>
            <a:endParaRPr lang="pt-BR" sz="1100" dirty="0">
              <a:latin typeface="Dosis"/>
              <a:cs typeface="Times New Roman"/>
            </a:endParaRPr>
          </a:p>
          <a:p>
            <a:pPr algn="just">
              <a:lnSpc>
                <a:spcPct val="150000"/>
              </a:lnSpc>
              <a:spcAft>
                <a:spcPts val="600"/>
              </a:spcAft>
            </a:pPr>
            <a:r>
              <a:rPr lang="pt-BR" sz="1100" dirty="0">
                <a:latin typeface="Dosis"/>
                <a:cs typeface="Times New Roman"/>
              </a:rPr>
              <a:t>A partir da análise do </a:t>
            </a:r>
            <a:r>
              <a:rPr lang="pt-BR" sz="1100" b="1" dirty="0">
                <a:latin typeface="Dosis"/>
                <a:cs typeface="Times New Roman"/>
              </a:rPr>
              <a:t>Gráfico 16</a:t>
            </a:r>
            <a:r>
              <a:rPr lang="pt-BR" sz="1100" dirty="0">
                <a:latin typeface="Dosis"/>
                <a:cs typeface="Times New Roman"/>
              </a:rPr>
              <a:t>, nota-se que a média obtida é significativamente influenciada pelo resultado da capital do Estado do RJ, podendo causar uma distorção no cálculo obtido. Apesar disso, Niterói posiciona-se acima da média, com arrecadação acumulada de ISS de R$ 547 milhões no período apurado. </a:t>
            </a:r>
          </a:p>
          <a:p>
            <a:pPr algn="just">
              <a:lnSpc>
                <a:spcPct val="150000"/>
              </a:lnSpc>
              <a:spcAft>
                <a:spcPts val="600"/>
              </a:spcAft>
            </a:pPr>
            <a:r>
              <a:rPr lang="pt-BR" sz="1100" dirty="0">
                <a:latin typeface="Dosis"/>
                <a:cs typeface="Times New Roman"/>
              </a:rPr>
              <a:t>A análise do </a:t>
            </a:r>
            <a:r>
              <a:rPr lang="pt-BR" sz="1100" b="1" dirty="0">
                <a:latin typeface="Dosis"/>
                <a:cs typeface="Times New Roman"/>
              </a:rPr>
              <a:t>Gráfico 17</a:t>
            </a:r>
            <a:r>
              <a:rPr lang="pt-BR" sz="1100" dirty="0">
                <a:latin typeface="Dosis"/>
                <a:cs typeface="Times New Roman"/>
              </a:rPr>
              <a:t> demonstra o desempenho per capita do ISS, a partir da razão entre a receita tributária do imposto sobre serviços pelo número de habitantes. Este indicador expressa, por exemplo, que quanto maior o valor resultante, maior o dinamismo local. Além disso, em função de o setor terciário estar ganhando cada vez mais espaço, a medida possui importante papel na geração de empregos e receitas para as cidades.  Cabe observar que foi utilizado como parâmetro populacional o Censo 2023 (ano base 2022), para fins de aferição da renda per capita. Vide: </a:t>
            </a:r>
            <a:r>
              <a:rPr lang="pt-BR" sz="1100" dirty="0">
                <a:latin typeface="Dosis"/>
                <a:cs typeface="Times New Roman"/>
                <a:hlinkClick r:id="rId2"/>
              </a:rPr>
              <a:t>https://censo2022.ibge.gov.br/panorama/</a:t>
            </a:r>
            <a:r>
              <a:rPr lang="pt-BR" sz="1100" dirty="0">
                <a:latin typeface="Dosis"/>
                <a:cs typeface="Times New Roman"/>
              </a:rPr>
              <a:t>.</a:t>
            </a:r>
          </a:p>
          <a:p>
            <a:pPr algn="just">
              <a:lnSpc>
                <a:spcPct val="150000"/>
              </a:lnSpc>
              <a:spcAft>
                <a:spcPts val="600"/>
              </a:spcAft>
            </a:pPr>
            <a:r>
              <a:rPr lang="pt-BR" sz="1100" dirty="0">
                <a:latin typeface="Dosis"/>
                <a:cs typeface="Times New Roman"/>
              </a:rPr>
              <a:t>Nessa análise, Niterói apresenta performance significativamente superior à média, ficando atrás apenas do município do Rio de Janeiro, capital do Estado. </a:t>
            </a:r>
            <a:endParaRPr lang="pt-BR" dirty="0"/>
          </a:p>
        </p:txBody>
      </p:sp>
      <p:sp>
        <p:nvSpPr>
          <p:cNvPr id="40" name="TextBox 36">
            <a:extLst>
              <a:ext uri="{FF2B5EF4-FFF2-40B4-BE49-F238E27FC236}">
                <a16:creationId xmlns:a16="http://schemas.microsoft.com/office/drawing/2014/main" id="{850B6599-2ED4-2B3B-4958-F232C2C4AFC7}"/>
              </a:ext>
            </a:extLst>
          </p:cNvPr>
          <p:cNvSpPr txBox="1"/>
          <p:nvPr/>
        </p:nvSpPr>
        <p:spPr>
          <a:xfrm>
            <a:off x="6090882" y="19169"/>
            <a:ext cx="5993898" cy="1304203"/>
          </a:xfrm>
          <a:prstGeom prst="rect">
            <a:avLst/>
          </a:prstGeom>
          <a:noFill/>
        </p:spPr>
        <p:txBody>
          <a:bodyPr wrap="square" lIns="91440" tIns="45720" rIns="91440" bIns="45720" anchor="t">
            <a:spAutoFit/>
          </a:bodyPr>
          <a:lstStyle/>
          <a:p>
            <a:pPr algn="just">
              <a:lnSpc>
                <a:spcPct val="150000"/>
              </a:lnSpc>
              <a:spcAft>
                <a:spcPts val="600"/>
              </a:spcAft>
            </a:pPr>
            <a:r>
              <a:rPr lang="pt-BR" sz="1050" dirty="0">
                <a:latin typeface="Dosis"/>
                <a:ea typeface="Calibri" panose="020F0502020204030204" pitchFamily="34" charset="0"/>
                <a:cs typeface="Times New Roman"/>
              </a:rPr>
              <a:t>No mais, a </a:t>
            </a:r>
            <a:r>
              <a:rPr lang="pt-BR" sz="1050" b="1" dirty="0">
                <a:latin typeface="Dosis"/>
                <a:ea typeface="Calibri" panose="020F0502020204030204" pitchFamily="34" charset="0"/>
                <a:cs typeface="Times New Roman"/>
              </a:rPr>
              <a:t>Tabela 5</a:t>
            </a:r>
            <a:r>
              <a:rPr lang="pt-BR" sz="1050" dirty="0">
                <a:latin typeface="Dosis"/>
                <a:ea typeface="Calibri" panose="020F0502020204030204" pitchFamily="34" charset="0"/>
                <a:cs typeface="Times New Roman"/>
              </a:rPr>
              <a:t> evidencia disparidade entre o ranking do ISS per capita com o IFGF, com destaque para: Rio de Janeiro (1º em média de ISS per capita e 12º no ranking estadual do IFGF); e Niterói (2º em média de ISS per capita e 1º no ranking estadual do IFGF), a única cidade da amostra com gestão de excelência </a:t>
            </a:r>
            <a:r>
              <a:rPr lang="pt-BR" sz="1050" dirty="0">
                <a:latin typeface="Dosis"/>
                <a:cs typeface="Times New Roman"/>
              </a:rPr>
              <a:t>pela Firjan. Nessa análise, os dados do município de Mesquita - RJ não estavam disponíveis para consulta no site: </a:t>
            </a:r>
            <a:r>
              <a:rPr lang="pt-BR" sz="1050" dirty="0">
                <a:ea typeface="+mn-lt"/>
                <a:cs typeface="+mn-lt"/>
                <a:hlinkClick r:id="rId3"/>
              </a:rPr>
              <a:t>https://www.firjan.com.br/ifgf/</a:t>
            </a:r>
            <a:r>
              <a:rPr lang="pt-BR" sz="1050" dirty="0">
                <a:ea typeface="+mn-lt"/>
                <a:cs typeface="+mn-lt"/>
              </a:rPr>
              <a:t>. </a:t>
            </a:r>
            <a:endParaRPr lang="pt-BR" sz="1050" dirty="0">
              <a:latin typeface="Dosis"/>
              <a:cs typeface="Times New Roman" panose="02020603050405020304" pitchFamily="18" charset="0"/>
            </a:endParaRPr>
          </a:p>
        </p:txBody>
      </p:sp>
      <p:sp>
        <p:nvSpPr>
          <p:cNvPr id="8" name="CaixaDeTexto 7">
            <a:extLst>
              <a:ext uri="{FF2B5EF4-FFF2-40B4-BE49-F238E27FC236}">
                <a16:creationId xmlns:a16="http://schemas.microsoft.com/office/drawing/2014/main" id="{710E1E2B-6AC9-8D50-6E36-30B51DDB0C5B}"/>
              </a:ext>
            </a:extLst>
          </p:cNvPr>
          <p:cNvSpPr txBox="1"/>
          <p:nvPr/>
        </p:nvSpPr>
        <p:spPr>
          <a:xfrm>
            <a:off x="6395750" y="6506800"/>
            <a:ext cx="5054850" cy="215444"/>
          </a:xfrm>
          <a:prstGeom prst="rect">
            <a:avLst/>
          </a:prstGeom>
          <a:noFill/>
        </p:spPr>
        <p:txBody>
          <a:bodyPr wrap="square">
            <a:spAutoFit/>
          </a:bodyPr>
          <a:lstStyle/>
          <a:p>
            <a:pPr algn="just"/>
            <a:r>
              <a:rPr lang="pt-BR" sz="800">
                <a:solidFill>
                  <a:schemeClr val="tx1">
                    <a:lumMod val="50000"/>
                    <a:lumOff val="50000"/>
                  </a:schemeClr>
                </a:solidFill>
                <a:latin typeface="Dosis" pitchFamily="2" charset="77"/>
              </a:rPr>
              <a:t>Fonte: </a:t>
            </a:r>
            <a:r>
              <a:rPr lang="pt-BR" sz="800">
                <a:solidFill>
                  <a:schemeClr val="tx1">
                    <a:lumMod val="50000"/>
                    <a:lumOff val="50000"/>
                  </a:schemeClr>
                </a:solidFill>
                <a:latin typeface="Dosis" pitchFamily="2" charset="77"/>
                <a:hlinkClick r:id="rId4"/>
              </a:rPr>
              <a:t>https://www.firjan.com.br/ifgf/consulta-ao-indice/</a:t>
            </a:r>
            <a:r>
              <a:rPr lang="pt-BR" sz="800">
                <a:solidFill>
                  <a:schemeClr val="tx1">
                    <a:lumMod val="50000"/>
                    <a:lumOff val="50000"/>
                  </a:schemeClr>
                </a:solidFill>
                <a:latin typeface="Dosis" pitchFamily="2" charset="77"/>
              </a:rPr>
              <a:t> </a:t>
            </a:r>
            <a:endParaRPr lang="pt-BR" sz="800"/>
          </a:p>
        </p:txBody>
      </p:sp>
      <p:graphicFrame>
        <p:nvGraphicFramePr>
          <p:cNvPr id="3" name="Tabela 2">
            <a:extLst>
              <a:ext uri="{FF2B5EF4-FFF2-40B4-BE49-F238E27FC236}">
                <a16:creationId xmlns:a16="http://schemas.microsoft.com/office/drawing/2014/main" id="{96A7C9D5-1108-6EEC-0687-99EB4113189B}"/>
              </a:ext>
            </a:extLst>
          </p:cNvPr>
          <p:cNvGraphicFramePr>
            <a:graphicFrameLocks noGrp="1"/>
          </p:cNvGraphicFramePr>
          <p:nvPr>
            <p:extLst>
              <p:ext uri="{D42A27DB-BD31-4B8C-83A1-F6EECF244321}">
                <p14:modId xmlns:p14="http://schemas.microsoft.com/office/powerpoint/2010/main" val="2369853957"/>
              </p:ext>
            </p:extLst>
          </p:nvPr>
        </p:nvGraphicFramePr>
        <p:xfrm>
          <a:off x="6434409" y="1550316"/>
          <a:ext cx="5016130" cy="4887728"/>
        </p:xfrm>
        <a:graphic>
          <a:graphicData uri="http://schemas.openxmlformats.org/drawingml/2006/table">
            <a:tbl>
              <a:tblPr firstRow="1" bandRow="1">
                <a:tableStyleId>{5C22544A-7EE6-4342-B048-85BDC9FD1C3A}</a:tableStyleId>
              </a:tblPr>
              <a:tblGrid>
                <a:gridCol w="1399700">
                  <a:extLst>
                    <a:ext uri="{9D8B030D-6E8A-4147-A177-3AD203B41FA5}">
                      <a16:colId xmlns:a16="http://schemas.microsoft.com/office/drawing/2014/main" val="2746481278"/>
                    </a:ext>
                  </a:extLst>
                </a:gridCol>
                <a:gridCol w="1067581">
                  <a:extLst>
                    <a:ext uri="{9D8B030D-6E8A-4147-A177-3AD203B41FA5}">
                      <a16:colId xmlns:a16="http://schemas.microsoft.com/office/drawing/2014/main" val="2183641338"/>
                    </a:ext>
                  </a:extLst>
                </a:gridCol>
                <a:gridCol w="1147650">
                  <a:extLst>
                    <a:ext uri="{9D8B030D-6E8A-4147-A177-3AD203B41FA5}">
                      <a16:colId xmlns:a16="http://schemas.microsoft.com/office/drawing/2014/main" val="1454083748"/>
                    </a:ext>
                  </a:extLst>
                </a:gridCol>
                <a:gridCol w="1401199">
                  <a:extLst>
                    <a:ext uri="{9D8B030D-6E8A-4147-A177-3AD203B41FA5}">
                      <a16:colId xmlns:a16="http://schemas.microsoft.com/office/drawing/2014/main" val="1265115450"/>
                    </a:ext>
                  </a:extLst>
                </a:gridCol>
              </a:tblGrid>
              <a:tr h="189058">
                <a:tc gridSpan="4">
                  <a:txBody>
                    <a:bodyPr/>
                    <a:lstStyle/>
                    <a:p>
                      <a:pPr algn="ctr" fontAlgn="b"/>
                      <a:r>
                        <a:rPr lang="pt-BR" sz="900" b="1" dirty="0">
                          <a:solidFill>
                            <a:srgbClr val="FFFFFF"/>
                          </a:solidFill>
                          <a:effectLst/>
                          <a:latin typeface="Dosis Regular"/>
                        </a:rPr>
                        <a:t>TABELA 5</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47959514"/>
                  </a:ext>
                </a:extLst>
              </a:tr>
              <a:tr h="189058">
                <a:tc gridSpan="4">
                  <a:txBody>
                    <a:bodyPr/>
                    <a:lstStyle/>
                    <a:p>
                      <a:pPr algn="ctr" fontAlgn="b"/>
                      <a:r>
                        <a:rPr lang="pt-BR" sz="900" b="1">
                          <a:solidFill>
                            <a:srgbClr val="FFFFFF"/>
                          </a:solidFill>
                          <a:effectLst/>
                          <a:latin typeface="Dosis Regular"/>
                        </a:rPr>
                        <a:t>Ranking IFGF 2023, ano base 2022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26425812"/>
                  </a:ext>
                </a:extLst>
              </a:tr>
              <a:tr h="323969">
                <a:tc>
                  <a:txBody>
                    <a:bodyPr/>
                    <a:lstStyle/>
                    <a:p>
                      <a:pPr algn="ctr" fontAlgn="ctr"/>
                      <a:r>
                        <a:rPr lang="pt-BR" sz="900" b="1">
                          <a:solidFill>
                            <a:srgbClr val="FFFFFF"/>
                          </a:solidFill>
                          <a:effectLst/>
                          <a:latin typeface="Dosis Regular"/>
                        </a:rPr>
                        <a:t>Cidade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a:txBody>
                    <a:bodyPr/>
                    <a:lstStyle/>
                    <a:p>
                      <a:pPr algn="ctr" fontAlgn="b"/>
                      <a:r>
                        <a:rPr lang="pt-BR" sz="900" b="1">
                          <a:solidFill>
                            <a:srgbClr val="FFFFFF"/>
                          </a:solidFill>
                          <a:effectLst/>
                          <a:latin typeface="Dosis Regular"/>
                        </a:rPr>
                        <a:t>Ranking Estadual</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a:txBody>
                    <a:bodyPr/>
                    <a:lstStyle/>
                    <a:p>
                      <a:pPr algn="ctr" fontAlgn="b"/>
                      <a:r>
                        <a:rPr lang="pt-BR" sz="900" b="1">
                          <a:solidFill>
                            <a:srgbClr val="FFFFFF"/>
                          </a:solidFill>
                          <a:effectLst/>
                          <a:latin typeface="Dosis Regular"/>
                        </a:rPr>
                        <a:t>Ranking Nacional</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tc>
                  <a:txBody>
                    <a:bodyPr/>
                    <a:lstStyle/>
                    <a:p>
                      <a:pPr algn="ctr" fontAlgn="b"/>
                      <a:r>
                        <a:rPr lang="pt-BR" sz="900" b="1">
                          <a:solidFill>
                            <a:srgbClr val="FFFFFF"/>
                          </a:solidFill>
                          <a:effectLst/>
                          <a:latin typeface="Dosis Regular"/>
                        </a:rPr>
                        <a:t>Nota</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B7837"/>
                    </a:solidFill>
                  </a:tcPr>
                </a:tc>
                <a:extLst>
                  <a:ext uri="{0D108BD9-81ED-4DB2-BD59-A6C34878D82A}">
                    <a16:rowId xmlns:a16="http://schemas.microsoft.com/office/drawing/2014/main" val="1857034294"/>
                  </a:ext>
                </a:extLst>
              </a:tr>
              <a:tr h="189058">
                <a:tc>
                  <a:txBody>
                    <a:bodyPr/>
                    <a:lstStyle/>
                    <a:p>
                      <a:pPr algn="ctr" fontAlgn="ctr"/>
                      <a:r>
                        <a:rPr lang="pt-BR" sz="900">
                          <a:effectLst/>
                          <a:latin typeface="Dosis Regular"/>
                        </a:rPr>
                        <a:t>Niterói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185º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de Excelência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2182902053"/>
                  </a:ext>
                </a:extLst>
              </a:tr>
              <a:tr h="189058">
                <a:tc>
                  <a:txBody>
                    <a:bodyPr/>
                    <a:lstStyle/>
                    <a:p>
                      <a:pPr algn="ctr" fontAlgn="ctr"/>
                      <a:r>
                        <a:rPr lang="pt-BR" sz="900">
                          <a:effectLst/>
                          <a:latin typeface="Dosis Regular"/>
                        </a:rPr>
                        <a:t>Nova Iguaçu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8º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1302º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06896342"/>
                  </a:ext>
                </a:extLst>
              </a:tr>
              <a:tr h="189058">
                <a:tc>
                  <a:txBody>
                    <a:bodyPr/>
                    <a:lstStyle/>
                    <a:p>
                      <a:pPr algn="ctr" fontAlgn="ctr"/>
                      <a:r>
                        <a:rPr lang="pt-BR" sz="900">
                          <a:effectLst/>
                          <a:latin typeface="Dosis Regular"/>
                        </a:rPr>
                        <a:t>São Gonçalo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1378º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5333758"/>
                  </a:ext>
                </a:extLst>
              </a:tr>
              <a:tr h="189058">
                <a:tc>
                  <a:txBody>
                    <a:bodyPr/>
                    <a:lstStyle/>
                    <a:p>
                      <a:pPr algn="ctr" fontAlgn="ctr"/>
                      <a:r>
                        <a:rPr lang="pt-BR" sz="900">
                          <a:effectLst/>
                          <a:latin typeface="Dosis Regular"/>
                        </a:rPr>
                        <a:t>Duque de Caxias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10º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dirty="0">
                          <a:effectLst/>
                          <a:latin typeface="Dosis Regular"/>
                        </a:rPr>
                        <a:t>1444º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07894887"/>
                  </a:ext>
                </a:extLst>
              </a:tr>
              <a:tr h="189058">
                <a:tc>
                  <a:txBody>
                    <a:bodyPr/>
                    <a:lstStyle/>
                    <a:p>
                      <a:pPr algn="ctr" fontAlgn="ctr"/>
                      <a:r>
                        <a:rPr lang="pt-BR" sz="900">
                          <a:effectLst/>
                          <a:latin typeface="Dosis Regular"/>
                        </a:rPr>
                        <a:t>Rio de Janeiro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12º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1557º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4182908591"/>
                  </a:ext>
                </a:extLst>
              </a:tr>
              <a:tr h="189058">
                <a:tc>
                  <a:txBody>
                    <a:bodyPr/>
                    <a:lstStyle/>
                    <a:p>
                      <a:pPr algn="ctr" fontAlgn="ctr"/>
                      <a:r>
                        <a:rPr lang="pt-BR" sz="900">
                          <a:effectLst/>
                          <a:latin typeface="Dosis Regular"/>
                        </a:rPr>
                        <a:t>Maricá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14º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1815º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95944747"/>
                  </a:ext>
                </a:extLst>
              </a:tr>
              <a:tr h="330849">
                <a:tc>
                  <a:txBody>
                    <a:bodyPr/>
                    <a:lstStyle/>
                    <a:p>
                      <a:pPr algn="ctr" fontAlgn="ctr"/>
                      <a:r>
                        <a:rPr lang="pt-BR" sz="900">
                          <a:effectLst/>
                          <a:latin typeface="Dosis Regular"/>
                        </a:rPr>
                        <a:t>Cachoeira de Macacu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21º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2267º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334578101"/>
                  </a:ext>
                </a:extLst>
              </a:tr>
              <a:tr h="189058">
                <a:tc>
                  <a:txBody>
                    <a:bodyPr/>
                    <a:lstStyle/>
                    <a:p>
                      <a:pPr algn="ctr" fontAlgn="ctr"/>
                      <a:r>
                        <a:rPr lang="pt-BR" sz="900">
                          <a:effectLst/>
                          <a:latin typeface="Dosis Regular"/>
                        </a:rPr>
                        <a:t>Magé - RJ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25º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2349º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87986835"/>
                  </a:ext>
                </a:extLst>
              </a:tr>
              <a:tr h="189058">
                <a:tc>
                  <a:txBody>
                    <a:bodyPr/>
                    <a:lstStyle/>
                    <a:p>
                      <a:pPr algn="ctr" fontAlgn="ctr"/>
                      <a:r>
                        <a:rPr lang="pt-BR" sz="900">
                          <a:effectLst/>
                          <a:latin typeface="Dosis Regular"/>
                        </a:rPr>
                        <a:t>Petrópolis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30º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2446º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666151431"/>
                  </a:ext>
                </a:extLst>
              </a:tr>
              <a:tr h="189058">
                <a:tc>
                  <a:txBody>
                    <a:bodyPr/>
                    <a:lstStyle/>
                    <a:p>
                      <a:pPr algn="ctr" fontAlgn="ctr"/>
                      <a:r>
                        <a:rPr lang="pt-BR" sz="900">
                          <a:effectLst/>
                          <a:latin typeface="Dosis Regular"/>
                        </a:rPr>
                        <a:t>Belford Roxo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32º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2552º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Boa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68698994"/>
                  </a:ext>
                </a:extLst>
              </a:tr>
              <a:tr h="189058">
                <a:tc>
                  <a:txBody>
                    <a:bodyPr/>
                    <a:lstStyle/>
                    <a:p>
                      <a:pPr algn="ctr" fontAlgn="ctr"/>
                      <a:r>
                        <a:rPr lang="pt-BR" sz="900">
                          <a:effectLst/>
                          <a:latin typeface="Dosis Regular"/>
                        </a:rPr>
                        <a:t>Japeri - RJ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43º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3170º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884494459"/>
                  </a:ext>
                </a:extLst>
              </a:tr>
              <a:tr h="189058">
                <a:tc>
                  <a:txBody>
                    <a:bodyPr/>
                    <a:lstStyle/>
                    <a:p>
                      <a:pPr algn="ctr" fontAlgn="ctr"/>
                      <a:r>
                        <a:rPr lang="pt-BR" sz="900">
                          <a:effectLst/>
                          <a:latin typeface="Dosis Regular"/>
                        </a:rPr>
                        <a:t>Itaguaí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48º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3225º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6787209"/>
                  </a:ext>
                </a:extLst>
              </a:tr>
              <a:tr h="189058">
                <a:tc>
                  <a:txBody>
                    <a:bodyPr/>
                    <a:lstStyle/>
                    <a:p>
                      <a:pPr algn="ctr" fontAlgn="ctr"/>
                      <a:r>
                        <a:rPr lang="pt-BR" sz="900">
                          <a:effectLst/>
                          <a:latin typeface="Dosis Regular"/>
                        </a:rPr>
                        <a:t>Itaboraí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50º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3293º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447682232"/>
                  </a:ext>
                </a:extLst>
              </a:tr>
              <a:tr h="189058">
                <a:tc>
                  <a:txBody>
                    <a:bodyPr/>
                    <a:lstStyle/>
                    <a:p>
                      <a:pPr algn="ctr" fontAlgn="ctr"/>
                      <a:r>
                        <a:rPr lang="pt-BR" sz="900">
                          <a:effectLst/>
                          <a:latin typeface="Dosis Regular"/>
                        </a:rPr>
                        <a:t>Guapimirim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61º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3642º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63658528"/>
                  </a:ext>
                </a:extLst>
              </a:tr>
              <a:tr h="189058">
                <a:tc>
                  <a:txBody>
                    <a:bodyPr/>
                    <a:lstStyle/>
                    <a:p>
                      <a:pPr algn="ctr" fontAlgn="ctr"/>
                      <a:r>
                        <a:rPr lang="pt-BR" sz="900">
                          <a:effectLst/>
                          <a:latin typeface="Dosis Regular"/>
                        </a:rPr>
                        <a:t>Queimados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63º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3685º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705470980"/>
                  </a:ext>
                </a:extLst>
              </a:tr>
              <a:tr h="189058">
                <a:tc>
                  <a:txBody>
                    <a:bodyPr/>
                    <a:lstStyle/>
                    <a:p>
                      <a:pPr algn="ctr" fontAlgn="ctr"/>
                      <a:r>
                        <a:rPr lang="pt-BR" sz="900">
                          <a:effectLst/>
                          <a:latin typeface="Dosis Regular"/>
                        </a:rPr>
                        <a:t>Paracambi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69º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3889º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99887408"/>
                  </a:ext>
                </a:extLst>
              </a:tr>
              <a:tr h="189058">
                <a:tc>
                  <a:txBody>
                    <a:bodyPr/>
                    <a:lstStyle/>
                    <a:p>
                      <a:pPr algn="ctr" fontAlgn="ctr"/>
                      <a:r>
                        <a:rPr lang="pt-BR" sz="900">
                          <a:effectLst/>
                          <a:latin typeface="Dosis Regular"/>
                        </a:rPr>
                        <a:t>Nilópolis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70º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3900º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com dificuldade</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340852332"/>
                  </a:ext>
                </a:extLst>
              </a:tr>
              <a:tr h="189058">
                <a:tc>
                  <a:txBody>
                    <a:bodyPr/>
                    <a:lstStyle/>
                    <a:p>
                      <a:pPr algn="ctr" fontAlgn="ctr"/>
                      <a:r>
                        <a:rPr lang="pt-BR" sz="900">
                          <a:effectLst/>
                          <a:latin typeface="Dosis Regular"/>
                        </a:rPr>
                        <a:t>Seropédica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76º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4450º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Crítica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76356622"/>
                  </a:ext>
                </a:extLst>
              </a:tr>
              <a:tr h="189058">
                <a:tc>
                  <a:txBody>
                    <a:bodyPr/>
                    <a:lstStyle/>
                    <a:p>
                      <a:pPr algn="ctr" fontAlgn="ctr"/>
                      <a:r>
                        <a:rPr lang="pt-BR" sz="900">
                          <a:effectLst/>
                          <a:latin typeface="Dosis Regular"/>
                        </a:rPr>
                        <a:t>Rio Bonito - RJ </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78º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4609º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Crítica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445489187"/>
                  </a:ext>
                </a:extLst>
              </a:tr>
              <a:tr h="189058">
                <a:tc>
                  <a:txBody>
                    <a:bodyPr/>
                    <a:lstStyle/>
                    <a:p>
                      <a:pPr algn="ctr" fontAlgn="ctr"/>
                      <a:r>
                        <a:rPr lang="pt-BR" sz="900">
                          <a:effectLst/>
                          <a:latin typeface="Dosis Regular"/>
                        </a:rPr>
                        <a:t>Tanguá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79º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4649º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pt-BR" sz="900">
                          <a:effectLst/>
                          <a:latin typeface="Dosis Regular"/>
                        </a:rPr>
                        <a:t>Gestão Crítica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11555085"/>
                  </a:ext>
                </a:extLst>
              </a:tr>
              <a:tr h="189058">
                <a:tc>
                  <a:txBody>
                    <a:bodyPr/>
                    <a:lstStyle/>
                    <a:p>
                      <a:pPr algn="ctr" fontAlgn="ctr"/>
                      <a:r>
                        <a:rPr lang="pt-BR" sz="900">
                          <a:effectLst/>
                          <a:latin typeface="Dosis Regular"/>
                        </a:rPr>
                        <a:t>São João de Meriti - RJ</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81º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5125º</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ctr" fontAlgn="ctr"/>
                      <a:r>
                        <a:rPr lang="pt-BR" sz="900">
                          <a:effectLst/>
                          <a:latin typeface="Dosis Regular"/>
                        </a:rPr>
                        <a:t>Gestão Crítica</a:t>
                      </a:r>
                    </a:p>
                  </a:txBody>
                  <a:tcPr marL="9525" marR="9525" marT="952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973070936"/>
                  </a:ext>
                </a:extLst>
              </a:tr>
            </a:tbl>
          </a:graphicData>
        </a:graphic>
      </p:graphicFrame>
    </p:spTree>
    <p:extLst>
      <p:ext uri="{BB962C8B-B14F-4D97-AF65-F5344CB8AC3E}">
        <p14:creationId xmlns:p14="http://schemas.microsoft.com/office/powerpoint/2010/main" val="3520513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1">
            <a:extLst>
              <a:ext uri="{FF2B5EF4-FFF2-40B4-BE49-F238E27FC236}">
                <a16:creationId xmlns:a16="http://schemas.microsoft.com/office/drawing/2014/main" id="{0B719778-3400-4FE9-BEB5-6738425F5891}"/>
              </a:ext>
            </a:extLst>
          </p:cNvPr>
          <p:cNvSpPr/>
          <p:nvPr/>
        </p:nvSpPr>
        <p:spPr>
          <a:xfrm>
            <a:off x="7315200" y="-8234"/>
            <a:ext cx="4895591" cy="6866234"/>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25713" y="6438044"/>
            <a:ext cx="529651" cy="461665"/>
          </a:xfrm>
          <a:prstGeom prst="rect">
            <a:avLst/>
          </a:prstGeom>
          <a:noFill/>
        </p:spPr>
        <p:txBody>
          <a:bodyPr wrap="square" rtlCol="0">
            <a:spAutoFit/>
          </a:bodyPr>
          <a:lstStyle/>
          <a:p>
            <a:r>
              <a:rPr lang="pt-BR" sz="2400" b="1">
                <a:solidFill>
                  <a:schemeClr val="bg1"/>
                </a:solidFill>
              </a:rPr>
              <a:t>32</a:t>
            </a:r>
          </a:p>
        </p:txBody>
      </p:sp>
      <p:sp>
        <p:nvSpPr>
          <p:cNvPr id="41" name="CaixaDeTexto 40">
            <a:extLst>
              <a:ext uri="{FF2B5EF4-FFF2-40B4-BE49-F238E27FC236}">
                <a16:creationId xmlns:a16="http://schemas.microsoft.com/office/drawing/2014/main" id="{07D20A99-0062-430C-85B1-E356C73FD183}"/>
              </a:ext>
            </a:extLst>
          </p:cNvPr>
          <p:cNvSpPr txBox="1"/>
          <p:nvPr/>
        </p:nvSpPr>
        <p:spPr>
          <a:xfrm>
            <a:off x="-2923451" y="7216538"/>
            <a:ext cx="8020845" cy="307777"/>
          </a:xfrm>
          <a:prstGeom prst="rect">
            <a:avLst/>
          </a:prstGeom>
          <a:noFill/>
        </p:spPr>
        <p:txBody>
          <a:bodyPr wrap="square">
            <a:spAutoFit/>
          </a:bodyPr>
          <a:lstStyle/>
          <a:p>
            <a:r>
              <a:rPr lang="pt-BR" sz="700">
                <a:solidFill>
                  <a:schemeClr val="tx1">
                    <a:lumMod val="50000"/>
                    <a:lumOff val="50000"/>
                  </a:schemeClr>
                </a:solidFill>
                <a:latin typeface="Dosis" pitchFamily="2" charset="77"/>
              </a:rPr>
              <a:t>Fonte: Tesouro Nacional </a:t>
            </a:r>
          </a:p>
          <a:p>
            <a:r>
              <a:rPr lang="pt-BR" sz="700">
                <a:solidFill>
                  <a:schemeClr val="tx1">
                    <a:lumMod val="50000"/>
                    <a:lumOff val="50000"/>
                  </a:schemeClr>
                </a:solidFill>
                <a:latin typeface="Dosis" pitchFamily="2" charset="77"/>
              </a:rPr>
              <a:t>(Siconfi - https://</a:t>
            </a:r>
            <a:r>
              <a:rPr lang="pt-BR" sz="700" err="1">
                <a:solidFill>
                  <a:schemeClr val="tx1">
                    <a:lumMod val="50000"/>
                    <a:lumOff val="50000"/>
                  </a:schemeClr>
                </a:solidFill>
                <a:latin typeface="Dosis" pitchFamily="2" charset="77"/>
              </a:rPr>
              <a:t>siconfi.tesouro.gov.br</a:t>
            </a:r>
            <a:r>
              <a:rPr lang="pt-BR" sz="700">
                <a:solidFill>
                  <a:schemeClr val="tx1">
                    <a:lumMod val="50000"/>
                    <a:lumOff val="50000"/>
                  </a:schemeClr>
                </a:solidFill>
                <a:latin typeface="Dosis" pitchFamily="2" charset="77"/>
              </a:rPr>
              <a:t>/</a:t>
            </a:r>
            <a:r>
              <a:rPr lang="pt-BR" sz="700" err="1">
                <a:solidFill>
                  <a:schemeClr val="tx1">
                    <a:lumMod val="50000"/>
                    <a:lumOff val="50000"/>
                  </a:schemeClr>
                </a:solidFill>
                <a:latin typeface="Dosis" pitchFamily="2" charset="77"/>
              </a:rPr>
              <a:t>siconfi</a:t>
            </a:r>
            <a:r>
              <a:rPr lang="pt-BR" sz="700">
                <a:solidFill>
                  <a:schemeClr val="tx1">
                    <a:lumMod val="50000"/>
                    <a:lumOff val="50000"/>
                  </a:schemeClr>
                </a:solidFill>
                <a:latin typeface="Dosis" pitchFamily="2" charset="77"/>
              </a:rPr>
              <a:t>/ - Consultas &gt; Consultar Finbra &gt; RREO - Anexo 03 - Demonstrativo da Receita Corrente Líquida) </a:t>
            </a:r>
          </a:p>
        </p:txBody>
      </p:sp>
      <p:sp>
        <p:nvSpPr>
          <p:cNvPr id="35" name="TextBox 36">
            <a:extLst>
              <a:ext uri="{FF2B5EF4-FFF2-40B4-BE49-F238E27FC236}">
                <a16:creationId xmlns:a16="http://schemas.microsoft.com/office/drawing/2014/main" id="{188B3523-E64D-3A8E-55C9-3C5B54BF8C03}"/>
              </a:ext>
            </a:extLst>
          </p:cNvPr>
          <p:cNvSpPr txBox="1"/>
          <p:nvPr/>
        </p:nvSpPr>
        <p:spPr>
          <a:xfrm>
            <a:off x="7385650" y="24091"/>
            <a:ext cx="4754690" cy="6494085"/>
          </a:xfrm>
          <a:prstGeom prst="rect">
            <a:avLst/>
          </a:prstGeom>
          <a:noFill/>
        </p:spPr>
        <p:txBody>
          <a:bodyPr wrap="square" lIns="91440" tIns="45720" rIns="91440" bIns="45720" anchor="t">
            <a:spAutoFit/>
          </a:bodyPr>
          <a:lstStyle/>
          <a:p>
            <a:pPr algn="just">
              <a:lnSpc>
                <a:spcPct val="150000"/>
              </a:lnSpc>
              <a:spcAft>
                <a:spcPts val="600"/>
              </a:spcAft>
            </a:pPr>
            <a:r>
              <a:rPr lang="pt-BR" sz="1200" dirty="0">
                <a:latin typeface="Dosis" pitchFamily="2" charset="0"/>
                <a:ea typeface="Calibri" panose="020F0502020204030204" pitchFamily="34" charset="0"/>
                <a:cs typeface="Times New Roman"/>
              </a:rPr>
              <a:t>A partir da análise anual comparativa estabelecida na </a:t>
            </a:r>
            <a:r>
              <a:rPr lang="pt-BR" sz="1200" b="1" dirty="0">
                <a:latin typeface="Dosis" pitchFamily="2" charset="0"/>
                <a:ea typeface="Calibri" panose="020F0502020204030204" pitchFamily="34" charset="0"/>
                <a:cs typeface="Times New Roman"/>
              </a:rPr>
              <a:t>Tabela 6</a:t>
            </a:r>
            <a:r>
              <a:rPr lang="pt-BR" sz="1200" dirty="0">
                <a:latin typeface="Dosis" pitchFamily="2" charset="0"/>
                <a:ea typeface="Calibri" panose="020F0502020204030204" pitchFamily="34" charset="0"/>
                <a:cs typeface="Times New Roman"/>
              </a:rPr>
              <a:t>, depreende-se que nos vinte e quatro meses analisados (janeiro/2022 a dezembro/2023) a cidade de Niterói ocupou a 9ª posição no quesito variação positiva de arrecadação do ISS entre as selecionadas.</a:t>
            </a:r>
          </a:p>
          <a:p>
            <a:pPr algn="just">
              <a:lnSpc>
                <a:spcPct val="150000"/>
              </a:lnSpc>
              <a:spcAft>
                <a:spcPts val="600"/>
              </a:spcAft>
            </a:pPr>
            <a:r>
              <a:rPr lang="pt-BR" sz="1200" dirty="0">
                <a:latin typeface="Dosis" pitchFamily="2" charset="0"/>
                <a:ea typeface="Calibri" panose="020F0502020204030204" pitchFamily="34" charset="0"/>
                <a:cs typeface="Times New Roman"/>
              </a:rPr>
              <a:t>Vale registrar que o munícipio de Niterói tem a segunda maior arrecadação em valores brutos, ficando atrás apenas do Rio de Janeiro, capital do Estado, que detém a primeira colocação. </a:t>
            </a:r>
            <a:endParaRPr lang="pt-BR" sz="1200" dirty="0">
              <a:latin typeface="Dosis" pitchFamily="2" charset="0"/>
              <a:ea typeface="Calibri" panose="020F0502020204030204" pitchFamily="34" charset="0"/>
              <a:cs typeface="Times New Roman" panose="02020603050405020304" pitchFamily="18" charset="0"/>
            </a:endParaRPr>
          </a:p>
          <a:p>
            <a:pPr algn="just">
              <a:lnSpc>
                <a:spcPct val="150000"/>
              </a:lnSpc>
              <a:spcAft>
                <a:spcPts val="600"/>
              </a:spcAft>
            </a:pPr>
            <a:r>
              <a:rPr lang="pt-BR" sz="1200" dirty="0">
                <a:latin typeface="Dosis" pitchFamily="2" charset="0"/>
                <a:ea typeface="Calibri" panose="020F0502020204030204" pitchFamily="34" charset="0"/>
                <a:cs typeface="Times New Roman"/>
              </a:rPr>
              <a:t>Observa-se que Seropédica apresentou a maior variação positiva, perfazendo um incremento de +128,5% ao longo desse período, seguida de Japeri com +38,9%. Dos vinte municípios analisados, três municípios apresentaram oscilação negativa, quais sejam: Tanguá (-3,6%), Itaboraí (-4,8%) e Belford Roxo (-8,2%). </a:t>
            </a:r>
          </a:p>
          <a:p>
            <a:pPr algn="just">
              <a:lnSpc>
                <a:spcPct val="150000"/>
              </a:lnSpc>
              <a:spcAft>
                <a:spcPts val="600"/>
              </a:spcAft>
            </a:pPr>
            <a:r>
              <a:rPr lang="pt-BR" sz="1200" dirty="0">
                <a:latin typeface="Dosis" pitchFamily="2" charset="0"/>
                <a:ea typeface="Calibri" panose="020F0502020204030204" pitchFamily="34" charset="0"/>
                <a:cs typeface="Times New Roman"/>
              </a:rPr>
              <a:t>Registra-se que os municípios de Rio Bonito e Itaguaí não constam no rol de análise dessa tabela, em razão de </a:t>
            </a:r>
            <a:r>
              <a:rPr lang="pt-BR" sz="1200" dirty="0">
                <a:latin typeface="Dosis" pitchFamily="2" charset="0"/>
              </a:rPr>
              <a:t>seus dados não estarem disponíveis no portal </a:t>
            </a:r>
            <a:r>
              <a:rPr lang="pt-BR" sz="1200" i="1" dirty="0">
                <a:latin typeface="Dosis" pitchFamily="2" charset="0"/>
              </a:rPr>
              <a:t>siconfi.tesouro.gov.br</a:t>
            </a:r>
            <a:r>
              <a:rPr lang="pt-BR" sz="1200" dirty="0">
                <a:latin typeface="Dosis" pitchFamily="2" charset="0"/>
              </a:rPr>
              <a:t>.</a:t>
            </a:r>
            <a:endParaRPr lang="pt-BR" sz="1200" dirty="0">
              <a:latin typeface="Dosis" pitchFamily="2" charset="0"/>
              <a:ea typeface="Calibri" panose="020F0502020204030204" pitchFamily="34" charset="0"/>
              <a:cs typeface="Times New Roman" panose="02020603050405020304" pitchFamily="18" charset="0"/>
            </a:endParaRPr>
          </a:p>
          <a:p>
            <a:pPr algn="just">
              <a:lnSpc>
                <a:spcPct val="150000"/>
              </a:lnSpc>
              <a:spcAft>
                <a:spcPts val="600"/>
              </a:spcAft>
            </a:pPr>
            <a:r>
              <a:rPr lang="pt-BR" sz="1200" dirty="0">
                <a:latin typeface="Dosis" pitchFamily="2" charset="0"/>
                <a:ea typeface="Calibri" panose="020F0502020204030204" pitchFamily="34" charset="0"/>
                <a:cs typeface="Times New Roman"/>
              </a:rPr>
              <a:t>Consoante o registrado nesta e em edições anteriores deste Boletim, o ano de 2022</a:t>
            </a:r>
            <a:r>
              <a:rPr lang="en-US" sz="1200" dirty="0">
                <a:latin typeface="Dosis" pitchFamily="2" charset="0"/>
                <a:ea typeface="Calibri" panose="020F0502020204030204" pitchFamily="34" charset="0"/>
                <a:cs typeface="Times New Roman"/>
              </a:rPr>
              <a:t> </a:t>
            </a:r>
            <a:r>
              <a:rPr lang="pt-BR" sz="1200" dirty="0">
                <a:latin typeface="Dosis" pitchFamily="2" charset="0"/>
                <a:ea typeface="Calibri" panose="020F0502020204030204" pitchFamily="34" charset="0"/>
                <a:cs typeface="Times New Roman"/>
              </a:rPr>
              <a:t>foi impactado pelas alterações de vencimento para pagamento do ISS pelos contribuintes de Niterói. Por conseguinte, a variação obtida deve ser interpretada sob a condição de que houve concentração de pagamentos no 1º trimestre/2022.</a:t>
            </a:r>
          </a:p>
        </p:txBody>
      </p:sp>
      <p:sp>
        <p:nvSpPr>
          <p:cNvPr id="20" name="TextBox 16">
            <a:extLst>
              <a:ext uri="{FF2B5EF4-FFF2-40B4-BE49-F238E27FC236}">
                <a16:creationId xmlns:a16="http://schemas.microsoft.com/office/drawing/2014/main" id="{28F85DF1-9B36-EB7A-B469-91B6002AA94B}"/>
              </a:ext>
            </a:extLst>
          </p:cNvPr>
          <p:cNvSpPr txBox="1"/>
          <p:nvPr/>
        </p:nvSpPr>
        <p:spPr>
          <a:xfrm>
            <a:off x="0" y="332960"/>
            <a:ext cx="7500674" cy="723275"/>
          </a:xfrm>
          <a:prstGeom prst="rect">
            <a:avLst/>
          </a:prstGeom>
          <a:noFill/>
          <a:ln w="0">
            <a:noFill/>
          </a:ln>
        </p:spPr>
        <p:txBody>
          <a:bodyPr wrap="square">
            <a:spAutoFit/>
          </a:bodyPr>
          <a:lstStyle/>
          <a:p>
            <a:pPr algn="ctr" rtl="0">
              <a:defRPr sz="1600" b="0" i="0" u="none" strike="noStrike" kern="1200" cap="none" spc="50" normalizeH="0" baseline="0">
                <a:solidFill>
                  <a:prstClr val="black">
                    <a:lumMod val="65000"/>
                    <a:lumOff val="35000"/>
                  </a:prstClr>
                </a:solidFill>
                <a:latin typeface="+mj-lt"/>
                <a:ea typeface="+mj-ea"/>
                <a:cs typeface="+mj-cs"/>
              </a:defRPr>
            </a:pPr>
            <a:r>
              <a:rPr lang="en-US" sz="1400" b="1" dirty="0">
                <a:solidFill>
                  <a:schemeClr val="tx1">
                    <a:lumMod val="50000"/>
                    <a:lumOff val="50000"/>
                  </a:schemeClr>
                </a:solidFill>
                <a:latin typeface="Dosis-Book"/>
              </a:rPr>
              <a:t>TABELA 6</a:t>
            </a:r>
            <a:endParaRPr lang="en-US" sz="1400" b="1" baseline="0" dirty="0">
              <a:solidFill>
                <a:schemeClr val="tx1">
                  <a:lumMod val="50000"/>
                  <a:lumOff val="50000"/>
                </a:schemeClr>
              </a:solidFill>
              <a:latin typeface="Dosis-Book"/>
            </a:endParaRPr>
          </a:p>
          <a:p>
            <a:pPr algn="ctr">
              <a:defRPr sz="1400" b="0" i="0" u="none" strike="noStrike" kern="1200" spc="0" baseline="0">
                <a:solidFill>
                  <a:sysClr val="windowText" lastClr="000000">
                    <a:lumMod val="65000"/>
                    <a:lumOff val="35000"/>
                  </a:sysClr>
                </a:solidFill>
                <a:latin typeface="+mn-lt"/>
                <a:ea typeface="+mn-ea"/>
                <a:cs typeface="+mn-cs"/>
              </a:defRPr>
            </a:pPr>
            <a:r>
              <a:rPr lang="pt-BR" sz="1600" b="1" dirty="0">
                <a:solidFill>
                  <a:schemeClr val="accent6">
                    <a:lumMod val="50000"/>
                  </a:schemeClr>
                </a:solidFill>
                <a:latin typeface="Dosis-Book"/>
              </a:rPr>
              <a:t>Comparativo do ISS: Niterói x Municípios Região Metropolitana no RJ</a:t>
            </a:r>
          </a:p>
          <a:p>
            <a:pPr algn="ctr">
              <a:defRPr sz="1400" b="0" i="0" u="none" strike="noStrike" kern="1200" spc="0" baseline="0">
                <a:solidFill>
                  <a:sysClr val="windowText" lastClr="000000">
                    <a:lumMod val="65000"/>
                    <a:lumOff val="35000"/>
                  </a:sysClr>
                </a:solidFill>
                <a:latin typeface="+mn-lt"/>
                <a:ea typeface="+mn-ea"/>
                <a:cs typeface="+mn-cs"/>
              </a:defRPr>
            </a:pPr>
            <a:r>
              <a:rPr lang="pt-BR" sz="1100" dirty="0">
                <a:solidFill>
                  <a:schemeClr val="tx1">
                    <a:lumMod val="50000"/>
                    <a:lumOff val="50000"/>
                  </a:schemeClr>
                </a:solidFill>
                <a:latin typeface="Dosis-Book"/>
              </a:rPr>
              <a:t>Variação anual – Consolidado de 24 meses</a:t>
            </a:r>
          </a:p>
        </p:txBody>
      </p:sp>
      <p:sp>
        <p:nvSpPr>
          <p:cNvPr id="8" name="CaixaDeTexto 7">
            <a:extLst>
              <a:ext uri="{FF2B5EF4-FFF2-40B4-BE49-F238E27FC236}">
                <a16:creationId xmlns:a16="http://schemas.microsoft.com/office/drawing/2014/main" id="{C7D8C883-98A4-5A82-7D88-932E74EF7C52}"/>
              </a:ext>
            </a:extLst>
          </p:cNvPr>
          <p:cNvSpPr txBox="1"/>
          <p:nvPr/>
        </p:nvSpPr>
        <p:spPr>
          <a:xfrm>
            <a:off x="200797" y="6279123"/>
            <a:ext cx="6669374" cy="307777"/>
          </a:xfrm>
          <a:prstGeom prst="rect">
            <a:avLst/>
          </a:prstGeom>
          <a:noFill/>
        </p:spPr>
        <p:txBody>
          <a:bodyPr wrap="square">
            <a:spAutoFit/>
          </a:bodyPr>
          <a:lstStyle/>
          <a:p>
            <a:r>
              <a:rPr lang="pt-BR" sz="700" dirty="0">
                <a:solidFill>
                  <a:schemeClr val="tx1">
                    <a:lumMod val="50000"/>
                    <a:lumOff val="50000"/>
                  </a:schemeClr>
                </a:solidFill>
                <a:latin typeface="Dosis" pitchFamily="2" charset="77"/>
              </a:rPr>
              <a:t>Fonte: Tesouro Nacional, </a:t>
            </a:r>
            <a:r>
              <a:rPr lang="pt-BR" sz="700" i="0" u="none" strike="noStrike" dirty="0">
                <a:solidFill>
                  <a:schemeClr val="tx1">
                    <a:lumMod val="50000"/>
                    <a:lumOff val="50000"/>
                  </a:schemeClr>
                </a:solidFill>
                <a:effectLst/>
                <a:latin typeface="Dosis" pitchFamily="2" charset="77"/>
              </a:rPr>
              <a:t>Relatório Resumido da Execução Orçamentária do </a:t>
            </a:r>
            <a:r>
              <a:rPr lang="pt-BR" sz="700" dirty="0">
                <a:solidFill>
                  <a:schemeClr val="tx1">
                    <a:lumMod val="50000"/>
                    <a:lumOff val="50000"/>
                  </a:schemeClr>
                </a:solidFill>
                <a:latin typeface="Dosis" pitchFamily="2" charset="77"/>
              </a:rPr>
              <a:t>6</a:t>
            </a:r>
            <a:r>
              <a:rPr lang="pt-BR" sz="700" i="0" u="none" strike="noStrike" dirty="0">
                <a:solidFill>
                  <a:schemeClr val="tx1">
                    <a:lumMod val="50000"/>
                    <a:lumOff val="50000"/>
                  </a:schemeClr>
                </a:solidFill>
                <a:effectLst/>
                <a:latin typeface="Dosis" pitchFamily="2" charset="77"/>
              </a:rPr>
              <a:t>º Bimestre de 2023 versus mesmo período de 2022.</a:t>
            </a:r>
            <a:endParaRPr lang="pt-BR" sz="700" dirty="0">
              <a:solidFill>
                <a:schemeClr val="tx1">
                  <a:lumMod val="50000"/>
                  <a:lumOff val="50000"/>
                </a:schemeClr>
              </a:solidFill>
              <a:latin typeface="Dosis" pitchFamily="2" charset="77"/>
            </a:endParaRPr>
          </a:p>
          <a:p>
            <a:r>
              <a:rPr lang="pt-BR" sz="700" dirty="0">
                <a:solidFill>
                  <a:schemeClr val="tx1">
                    <a:lumMod val="50000"/>
                    <a:lumOff val="50000"/>
                  </a:schemeClr>
                </a:solidFill>
                <a:latin typeface="Dosis" pitchFamily="2" charset="77"/>
              </a:rPr>
              <a:t>(</a:t>
            </a:r>
            <a:r>
              <a:rPr lang="pt-BR" sz="700" dirty="0" err="1">
                <a:solidFill>
                  <a:schemeClr val="tx1">
                    <a:lumMod val="50000"/>
                    <a:lumOff val="50000"/>
                  </a:schemeClr>
                </a:solidFill>
                <a:latin typeface="Dosis" pitchFamily="2" charset="77"/>
              </a:rPr>
              <a:t>Siconfi</a:t>
            </a:r>
            <a:r>
              <a:rPr lang="pt-BR" sz="700" dirty="0">
                <a:solidFill>
                  <a:schemeClr val="tx1">
                    <a:lumMod val="50000"/>
                    <a:lumOff val="50000"/>
                  </a:schemeClr>
                </a:solidFill>
                <a:latin typeface="Dosis" pitchFamily="2" charset="77"/>
              </a:rPr>
              <a:t> - https://siconfi.tesouro.gov.br/siconfi/ - Consultas &gt; Consultar </a:t>
            </a:r>
            <a:r>
              <a:rPr lang="pt-BR" sz="700" dirty="0" err="1">
                <a:solidFill>
                  <a:schemeClr val="tx1">
                    <a:lumMod val="50000"/>
                    <a:lumOff val="50000"/>
                  </a:schemeClr>
                </a:solidFill>
                <a:latin typeface="Dosis" pitchFamily="2" charset="77"/>
              </a:rPr>
              <a:t>Finbra</a:t>
            </a:r>
            <a:r>
              <a:rPr lang="pt-BR" sz="700" dirty="0">
                <a:solidFill>
                  <a:schemeClr val="tx1">
                    <a:lumMod val="50000"/>
                    <a:lumOff val="50000"/>
                  </a:schemeClr>
                </a:solidFill>
                <a:latin typeface="Dosis" pitchFamily="2" charset="77"/>
              </a:rPr>
              <a:t> &gt; RREO - Anexo 03 - Demonstrativo da Receita Corrente Líquida) </a:t>
            </a:r>
          </a:p>
        </p:txBody>
      </p:sp>
      <p:graphicFrame>
        <p:nvGraphicFramePr>
          <p:cNvPr id="5" name="Objeto 4"/>
          <p:cNvGraphicFramePr>
            <a:graphicFrameLocks noChangeAspect="1"/>
          </p:cNvGraphicFramePr>
          <p:nvPr>
            <p:extLst>
              <p:ext uri="{D42A27DB-BD31-4B8C-83A1-F6EECF244321}">
                <p14:modId xmlns:p14="http://schemas.microsoft.com/office/powerpoint/2010/main" val="2708762856"/>
              </p:ext>
            </p:extLst>
          </p:nvPr>
        </p:nvGraphicFramePr>
        <p:xfrm>
          <a:off x="221669" y="1425039"/>
          <a:ext cx="6935232" cy="4729004"/>
        </p:xfrm>
        <a:graphic>
          <a:graphicData uri="http://schemas.openxmlformats.org/presentationml/2006/ole">
            <mc:AlternateContent xmlns:mc="http://schemas.openxmlformats.org/markup-compatibility/2006">
              <mc:Choice xmlns:v="urn:schemas-microsoft-com:vml" Requires="v">
                <p:oleObj name="Planilha" r:id="rId2" imgW="6886646" imgH="4695682" progId="Excel.Sheet.12">
                  <p:embed/>
                </p:oleObj>
              </mc:Choice>
              <mc:Fallback>
                <p:oleObj name="Planilha" r:id="rId2" imgW="6886646" imgH="4695682" progId="Excel.Sheet.12">
                  <p:embed/>
                  <p:pic>
                    <p:nvPicPr>
                      <p:cNvPr id="5" name="Objeto 4"/>
                      <p:cNvPicPr/>
                      <p:nvPr/>
                    </p:nvPicPr>
                    <p:blipFill>
                      <a:blip r:embed="rId3"/>
                      <a:stretch>
                        <a:fillRect/>
                      </a:stretch>
                    </p:blipFill>
                    <p:spPr>
                      <a:xfrm>
                        <a:off x="221669" y="1425039"/>
                        <a:ext cx="6935232" cy="4729004"/>
                      </a:xfrm>
                      <a:prstGeom prst="rect">
                        <a:avLst/>
                      </a:prstGeom>
                    </p:spPr>
                  </p:pic>
                </p:oleObj>
              </mc:Fallback>
            </mc:AlternateContent>
          </a:graphicData>
        </a:graphic>
      </p:graphicFrame>
    </p:spTree>
    <p:extLst>
      <p:ext uri="{BB962C8B-B14F-4D97-AF65-F5344CB8AC3E}">
        <p14:creationId xmlns:p14="http://schemas.microsoft.com/office/powerpoint/2010/main" val="33945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3D2A953-7C91-4E02-8789-FDE85C87E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92000" cy="6858000"/>
          </a:xfrm>
          <a:prstGeom prst="rect">
            <a:avLst/>
          </a:prstGeom>
        </p:spPr>
      </p:pic>
      <p:sp>
        <p:nvSpPr>
          <p:cNvPr id="4" name="Rectangle 3">
            <a:extLst>
              <a:ext uri="{FF2B5EF4-FFF2-40B4-BE49-F238E27FC236}">
                <a16:creationId xmlns:a16="http://schemas.microsoft.com/office/drawing/2014/main" id="{8DE62662-7EA0-408C-B159-EF856CE202C1}"/>
              </a:ext>
            </a:extLst>
          </p:cNvPr>
          <p:cNvSpPr/>
          <p:nvPr/>
        </p:nvSpPr>
        <p:spPr>
          <a:xfrm>
            <a:off x="993151" y="705678"/>
            <a:ext cx="10205697" cy="5446644"/>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spcAft>
                <a:spcPts val="1000"/>
              </a:spcAft>
            </a:pPr>
            <a:endParaRPr lang="pt-BR" u="sng"/>
          </a:p>
        </p:txBody>
      </p:sp>
      <p:sp>
        <p:nvSpPr>
          <p:cNvPr id="11" name="TextBox 10">
            <a:extLst>
              <a:ext uri="{FF2B5EF4-FFF2-40B4-BE49-F238E27FC236}">
                <a16:creationId xmlns:a16="http://schemas.microsoft.com/office/drawing/2014/main" id="{49358372-C1F0-44A1-BD0A-4B5E8FC0FA22}"/>
              </a:ext>
            </a:extLst>
          </p:cNvPr>
          <p:cNvSpPr txBox="1"/>
          <p:nvPr/>
        </p:nvSpPr>
        <p:spPr>
          <a:xfrm>
            <a:off x="1535726" y="2368644"/>
            <a:ext cx="9117495" cy="1994777"/>
          </a:xfrm>
          <a:prstGeom prst="rect">
            <a:avLst/>
          </a:prstGeom>
          <a:noFill/>
        </p:spPr>
        <p:txBody>
          <a:bodyPr wrap="square">
            <a:spAutoFit/>
          </a:bodyPr>
          <a:lstStyle/>
          <a:p>
            <a:pPr algn="ctr">
              <a:lnSpc>
                <a:spcPct val="150000"/>
              </a:lnSpc>
              <a:spcAft>
                <a:spcPts val="1000"/>
              </a:spcAft>
            </a:pPr>
            <a:r>
              <a:rPr lang="pt-BR" sz="1800" dirty="0">
                <a:effectLst/>
                <a:latin typeface="Dosis-Book"/>
                <a:ea typeface="Calibri" panose="020F0502020204030204" pitchFamily="34" charset="0"/>
                <a:cs typeface="Times New Roman" panose="02020603050405020304" pitchFamily="18" charset="0"/>
              </a:rPr>
              <a:t> </a:t>
            </a:r>
          </a:p>
          <a:p>
            <a:pPr algn="ctr">
              <a:lnSpc>
                <a:spcPct val="150000"/>
              </a:lnSpc>
              <a:spcAft>
                <a:spcPts val="1000"/>
              </a:spcAft>
            </a:pPr>
            <a:r>
              <a:rPr lang="pt-BR" sz="1600" dirty="0">
                <a:solidFill>
                  <a:schemeClr val="bg1"/>
                </a:solidFill>
                <a:effectLst/>
                <a:latin typeface="Dosis-Book"/>
                <a:ea typeface="Calibri" panose="020F0502020204030204" pitchFamily="34" charset="0"/>
                <a:cs typeface="Times New Roman" panose="02020603050405020304" pitchFamily="18" charset="0"/>
              </a:rPr>
              <a:t>Publicação organizada pela Secretaria Municipal de Fazenda de Niterói – SMF, de periodicidade trimestral.</a:t>
            </a:r>
            <a:r>
              <a:rPr lang="pt-BR" sz="1600" dirty="0">
                <a:solidFill>
                  <a:schemeClr val="bg1"/>
                </a:solidFill>
                <a:latin typeface="Dosis-Book"/>
                <a:ea typeface="Calibri" panose="020F0502020204030204" pitchFamily="34" charset="0"/>
                <a:cs typeface="Times New Roman" panose="02020603050405020304" pitchFamily="18" charset="0"/>
              </a:rPr>
              <a:t> </a:t>
            </a:r>
          </a:p>
          <a:p>
            <a:pPr algn="ctr">
              <a:lnSpc>
                <a:spcPct val="150000"/>
              </a:lnSpc>
              <a:spcAft>
                <a:spcPts val="1000"/>
              </a:spcAft>
            </a:pPr>
            <a:r>
              <a:rPr lang="pt-BR" sz="1600" dirty="0">
                <a:solidFill>
                  <a:schemeClr val="bg1"/>
                </a:solidFill>
                <a:effectLst/>
                <a:latin typeface="Dosis-Book"/>
                <a:ea typeface="Calibri" panose="020F0502020204030204" pitchFamily="34" charset="0"/>
                <a:cs typeface="Times New Roman" panose="02020603050405020304" pitchFamily="18" charset="0"/>
              </a:rPr>
              <a:t>Qualquer parte desta publicação pode ser reproduzida, desde que citada a fonte.</a:t>
            </a:r>
          </a:p>
          <a:p>
            <a:pPr algn="ctr">
              <a:lnSpc>
                <a:spcPct val="150000"/>
              </a:lnSpc>
              <a:spcAft>
                <a:spcPts val="1000"/>
              </a:spcAft>
            </a:pPr>
            <a:endParaRPr lang="pt-BR" sz="1800" dirty="0">
              <a:effectLst/>
              <a:latin typeface="Dosis-Book"/>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7C7CFA9-F39E-4E91-B066-23832C6D9944}"/>
              </a:ext>
            </a:extLst>
          </p:cNvPr>
          <p:cNvSpPr txBox="1"/>
          <p:nvPr/>
        </p:nvSpPr>
        <p:spPr>
          <a:xfrm>
            <a:off x="991626" y="4249761"/>
            <a:ext cx="10205696" cy="1724511"/>
          </a:xfrm>
          <a:prstGeom prst="rect">
            <a:avLst/>
          </a:prstGeom>
          <a:noFill/>
        </p:spPr>
        <p:txBody>
          <a:bodyPr wrap="square">
            <a:spAutoFit/>
          </a:bodyPr>
          <a:lstStyle/>
          <a:p>
            <a:pPr algn="ctr">
              <a:lnSpc>
                <a:spcPct val="150000"/>
              </a:lnSpc>
              <a:spcAft>
                <a:spcPts val="1000"/>
              </a:spcAft>
            </a:pPr>
            <a:r>
              <a:rPr lang="pt-BR" sz="1200" b="1">
                <a:solidFill>
                  <a:schemeClr val="bg1"/>
                </a:solidFill>
                <a:effectLst/>
                <a:latin typeface="Dosis-Book"/>
                <a:ea typeface="Calibri" panose="020F0502020204030204" pitchFamily="34" charset="0"/>
                <a:cs typeface="Times New Roman" panose="02020603050405020304" pitchFamily="18" charset="0"/>
              </a:rPr>
              <a:t>Endereço: </a:t>
            </a:r>
            <a:r>
              <a:rPr lang="pt-BR" sz="1200">
                <a:solidFill>
                  <a:schemeClr val="bg1"/>
                </a:solidFill>
                <a:effectLst/>
                <a:latin typeface="Dosis-Book"/>
                <a:ea typeface="Calibri" panose="020F0502020204030204" pitchFamily="34" charset="0"/>
                <a:cs typeface="Times New Roman" panose="02020603050405020304" pitchFamily="18" charset="0"/>
              </a:rPr>
              <a:t>Palácio Arariboia - Rua da Conceição, 100 – 1º andar - Centro – Niterói – RJ</a:t>
            </a:r>
            <a:br>
              <a:rPr lang="pt-BR" sz="1200">
                <a:solidFill>
                  <a:schemeClr val="bg1"/>
                </a:solidFill>
                <a:latin typeface="Dosis-Book"/>
                <a:ea typeface="Calibri" panose="020F0502020204030204" pitchFamily="34" charset="0"/>
                <a:cs typeface="Times New Roman" panose="02020603050405020304" pitchFamily="18" charset="0"/>
              </a:rPr>
            </a:br>
            <a:r>
              <a:rPr lang="pt-BR" sz="1200">
                <a:solidFill>
                  <a:schemeClr val="bg1"/>
                </a:solidFill>
                <a:latin typeface="Dosis-Book"/>
                <a:ea typeface="Calibri" panose="020F0502020204030204" pitchFamily="34" charset="0"/>
                <a:cs typeface="Times New Roman" panose="02020603050405020304" pitchFamily="18" charset="0"/>
              </a:rPr>
              <a:t>➡️ Nos siga no Instagram: </a:t>
            </a:r>
            <a:r>
              <a:rPr lang="pt-BR" sz="1200">
                <a:solidFill>
                  <a:schemeClr val="bg1"/>
                </a:solidFill>
                <a:latin typeface="Dosis-Book"/>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https://www.instagram.com/fazendaniteroi/</a:t>
            </a:r>
            <a:r>
              <a:rPr lang="pt-BR" sz="1200">
                <a:solidFill>
                  <a:schemeClr val="bg1"/>
                </a:solidFill>
                <a:latin typeface="Dosis-Book"/>
                <a:ea typeface="Calibri" panose="020F0502020204030204" pitchFamily="34" charset="0"/>
                <a:cs typeface="Times New Roman" panose="02020603050405020304" pitchFamily="18" charset="0"/>
              </a:rPr>
              <a:t>  </a:t>
            </a:r>
            <a:br>
              <a:rPr lang="pt-BR" sz="1200">
                <a:solidFill>
                  <a:schemeClr val="bg1"/>
                </a:solidFill>
                <a:latin typeface="Dosis-Book"/>
                <a:ea typeface="Calibri" panose="020F0502020204030204" pitchFamily="34" charset="0"/>
                <a:cs typeface="Times New Roman" panose="02020603050405020304" pitchFamily="18" charset="0"/>
              </a:rPr>
            </a:br>
            <a:r>
              <a:rPr lang="pt-BR" sz="1200">
                <a:solidFill>
                  <a:schemeClr val="bg1"/>
                </a:solidFill>
                <a:latin typeface="Dosis-Book"/>
                <a:ea typeface="Calibri" panose="020F0502020204030204" pitchFamily="34" charset="0"/>
                <a:cs typeface="Times New Roman" panose="02020603050405020304" pitchFamily="18" charset="0"/>
              </a:rPr>
              <a:t>➡️ Curta a página no Facebook: </a:t>
            </a:r>
            <a:r>
              <a:rPr lang="pt-BR" sz="1200">
                <a:solidFill>
                  <a:schemeClr val="bg1"/>
                </a:solidFill>
                <a:latin typeface="Dosis-Book"/>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https://www.facebook.com/FazendaNit/  </a:t>
            </a:r>
            <a:br>
              <a:rPr lang="pt-BR" sz="1200">
                <a:solidFill>
                  <a:schemeClr val="bg1"/>
                </a:solidFill>
                <a:latin typeface="Dosis-Book"/>
                <a:ea typeface="Calibri" panose="020F0502020204030204" pitchFamily="34" charset="0"/>
                <a:cs typeface="Times New Roman" panose="02020603050405020304" pitchFamily="18" charset="0"/>
              </a:rPr>
            </a:br>
            <a:r>
              <a:rPr lang="pt-BR" sz="1200">
                <a:solidFill>
                  <a:schemeClr val="bg1"/>
                </a:solidFill>
                <a:latin typeface="Dosis-Book"/>
                <a:ea typeface="Calibri" panose="020F0502020204030204" pitchFamily="34" charset="0"/>
                <a:cs typeface="Times New Roman" panose="02020603050405020304" pitchFamily="18" charset="0"/>
              </a:rPr>
              <a:t>➡️ Se inscreva no canal: </a:t>
            </a:r>
            <a:r>
              <a:rPr lang="pt-BR" sz="1200">
                <a:solidFill>
                  <a:schemeClr val="bg1"/>
                </a:solidFill>
                <a:latin typeface="Dosis-Book"/>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https://www.youtube.com/c/SecretariadaFazendadeNiter%C3%B3i/  </a:t>
            </a:r>
            <a:br>
              <a:rPr lang="pt-BR" sz="1200">
                <a:solidFill>
                  <a:schemeClr val="bg1"/>
                </a:solidFill>
                <a:latin typeface="Dosis-Book"/>
                <a:ea typeface="Calibri" panose="020F0502020204030204" pitchFamily="34" charset="0"/>
                <a:cs typeface="Times New Roman" panose="02020603050405020304" pitchFamily="18" charset="0"/>
              </a:rPr>
            </a:br>
            <a:r>
              <a:rPr lang="pt-BR" sz="1200">
                <a:solidFill>
                  <a:schemeClr val="bg1"/>
                </a:solidFill>
                <a:latin typeface="Dosis-Book"/>
                <a:ea typeface="Calibri" panose="020F0502020204030204" pitchFamily="34" charset="0"/>
                <a:cs typeface="Times New Roman" panose="02020603050405020304" pitchFamily="18" charset="0"/>
              </a:rPr>
              <a:t>➡️ Siga a Instituição no Linkedin: </a:t>
            </a:r>
            <a:r>
              <a:rPr lang="pt-BR" sz="1200">
                <a:solidFill>
                  <a:schemeClr val="bg1"/>
                </a:solidFill>
                <a:latin typeface="Dosis-Book"/>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https://www.linkedin.com/company/secretaria-de-fazenda-de-niter%C3%B3i  </a:t>
            </a:r>
            <a:br>
              <a:rPr lang="pt-BR" sz="1200">
                <a:solidFill>
                  <a:schemeClr val="bg1"/>
                </a:solidFill>
                <a:latin typeface="Dosis-Book"/>
                <a:ea typeface="Calibri" panose="020F0502020204030204" pitchFamily="34" charset="0"/>
                <a:cs typeface="Times New Roman" panose="02020603050405020304" pitchFamily="18" charset="0"/>
              </a:rPr>
            </a:br>
            <a:r>
              <a:rPr lang="pt-BR" sz="1200">
                <a:solidFill>
                  <a:schemeClr val="bg1"/>
                </a:solidFill>
                <a:latin typeface="Dosis-Book"/>
                <a:ea typeface="Calibri" panose="020F0502020204030204" pitchFamily="34" charset="0"/>
                <a:cs typeface="Times New Roman" panose="02020603050405020304" pitchFamily="18" charset="0"/>
              </a:rPr>
              <a:t>➡️ Faça parte do nosso canal no Telegram:</a:t>
            </a:r>
            <a:r>
              <a:rPr lang="pt-BR" sz="1200">
                <a:solidFill>
                  <a:schemeClr val="bg1"/>
                </a:solidFill>
                <a:latin typeface="Dosis-Book"/>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https://t.me/fazendaniteroi </a:t>
            </a:r>
            <a:endParaRPr lang="pt-BR" sz="1200">
              <a:solidFill>
                <a:schemeClr val="bg1"/>
              </a:solidFill>
              <a:effectLst/>
              <a:latin typeface="Dosis-Book"/>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C6B014C0-1488-5D68-FDF3-F873CAE6F704}"/>
              </a:ext>
            </a:extLst>
          </p:cNvPr>
          <p:cNvPicPr>
            <a:picLocks noChangeAspect="1"/>
          </p:cNvPicPr>
          <p:nvPr/>
        </p:nvPicPr>
        <p:blipFill>
          <a:blip r:embed="rId8" cstate="print">
            <a:extLst>
              <a:ext uri="{28A0092B-C50C-407E-A947-70E740481C1C}">
                <a14:useLocalDpi xmlns:a14="http://schemas.microsoft.com/office/drawing/2010/main" val="0"/>
              </a:ext>
            </a:extLst>
          </a:blip>
          <a:srcRect t="9746" b="9746"/>
          <a:stretch/>
        </p:blipFill>
        <p:spPr>
          <a:xfrm>
            <a:off x="4039704" y="1588815"/>
            <a:ext cx="4954130" cy="1219642"/>
          </a:xfrm>
          <a:prstGeom prst="rect">
            <a:avLst/>
          </a:prstGeom>
        </p:spPr>
      </p:pic>
    </p:spTree>
    <p:extLst>
      <p:ext uri="{BB962C8B-B14F-4D97-AF65-F5344CB8AC3E}">
        <p14:creationId xmlns:p14="http://schemas.microsoft.com/office/powerpoint/2010/main" val="1126042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1"/>
            <a:ext cx="12192000" cy="6858000"/>
          </a:xfrm>
          <a:prstGeom prst="rect">
            <a:avLst/>
          </a:prstGeom>
          <a:gradFill flip="none" rotWithShape="1">
            <a:gsLst>
              <a:gs pos="0">
                <a:srgbClr val="3A7B51"/>
              </a:gs>
              <a:gs pos="50000">
                <a:srgbClr val="056435">
                  <a:shade val="67500"/>
                  <a:satMod val="115000"/>
                </a:srgbClr>
              </a:gs>
              <a:gs pos="100000">
                <a:srgbClr val="00542A"/>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pic>
        <p:nvPicPr>
          <p:cNvPr id="5" name="Imagem 4" descr="Padrão do plano de fundo&#10;&#10;Descrição gerada automaticamente">
            <a:extLst>
              <a:ext uri="{FF2B5EF4-FFF2-40B4-BE49-F238E27FC236}">
                <a16:creationId xmlns:a16="http://schemas.microsoft.com/office/drawing/2014/main" id="{FCC574C5-0C91-4C2A-B8AA-2677D435D7E6}"/>
              </a:ext>
            </a:extLst>
          </p:cNvPr>
          <p:cNvPicPr>
            <a:picLocks noChangeAspect="1"/>
          </p:cNvPicPr>
          <p:nvPr/>
        </p:nvPicPr>
        <p:blipFill>
          <a:blip r:embed="rId2">
            <a:alphaModFix amt="47000"/>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55C7D374-413D-499D-B3A3-2BACE705F096}"/>
              </a:ext>
            </a:extLst>
          </p:cNvPr>
          <p:cNvSpPr>
            <a:spLocks noGrp="1"/>
          </p:cNvSpPr>
          <p:nvPr>
            <p:ph type="title"/>
          </p:nvPr>
        </p:nvSpPr>
        <p:spPr>
          <a:xfrm>
            <a:off x="729018" y="365125"/>
            <a:ext cx="10515600" cy="1325563"/>
          </a:xfrm>
        </p:spPr>
        <p:txBody>
          <a:bodyPr/>
          <a:lstStyle/>
          <a:p>
            <a:r>
              <a:rPr lang="pt-BR">
                <a:solidFill>
                  <a:schemeClr val="bg1"/>
                </a:solidFill>
                <a:latin typeface="Dosis-Book"/>
              </a:rPr>
              <a:t>FICHA TÉCNICA</a:t>
            </a:r>
          </a:p>
        </p:txBody>
      </p:sp>
      <p:sp>
        <p:nvSpPr>
          <p:cNvPr id="8" name="Espaço Reservado para Conteúdo 2">
            <a:extLst>
              <a:ext uri="{FF2B5EF4-FFF2-40B4-BE49-F238E27FC236}">
                <a16:creationId xmlns:a16="http://schemas.microsoft.com/office/drawing/2014/main" id="{9645AE9B-E529-41AD-B838-E1A2DDDB8DBE}"/>
              </a:ext>
            </a:extLst>
          </p:cNvPr>
          <p:cNvSpPr>
            <a:spLocks noGrp="1"/>
          </p:cNvSpPr>
          <p:nvPr>
            <p:ph idx="1"/>
          </p:nvPr>
        </p:nvSpPr>
        <p:spPr>
          <a:xfrm>
            <a:off x="729018" y="1387607"/>
            <a:ext cx="10878879" cy="5201942"/>
          </a:xfrm>
        </p:spPr>
        <p:txBody>
          <a:bodyPr vert="horz" lIns="91440" tIns="45720" rIns="91440" bIns="45720" rtlCol="0" anchor="t">
            <a:noAutofit/>
          </a:bodyPr>
          <a:lstStyle/>
          <a:p>
            <a:pPr marL="0" indent="0">
              <a:lnSpc>
                <a:spcPct val="150000"/>
              </a:lnSpc>
              <a:spcBef>
                <a:spcPts val="0"/>
              </a:spcBef>
              <a:buNone/>
            </a:pPr>
            <a:r>
              <a:rPr lang="pt-BR" sz="1200" b="1" dirty="0">
                <a:solidFill>
                  <a:schemeClr val="bg1"/>
                </a:solidFill>
                <a:latin typeface="Dosis-Book"/>
              </a:rPr>
              <a:t>Marília </a:t>
            </a:r>
            <a:r>
              <a:rPr lang="pt-BR" sz="1200" b="1" dirty="0" err="1">
                <a:solidFill>
                  <a:schemeClr val="bg1"/>
                </a:solidFill>
                <a:latin typeface="Dosis-Book"/>
              </a:rPr>
              <a:t>Sorrini</a:t>
            </a:r>
            <a:r>
              <a:rPr lang="pt-BR" sz="1200" b="1" dirty="0">
                <a:solidFill>
                  <a:schemeClr val="bg1"/>
                </a:solidFill>
                <a:latin typeface="Dosis-Book"/>
              </a:rPr>
              <a:t> Peres Ortiz </a:t>
            </a:r>
            <a:br>
              <a:rPr lang="pt-BR" sz="1200" b="1" dirty="0">
                <a:solidFill>
                  <a:schemeClr val="bg1"/>
                </a:solidFill>
                <a:latin typeface="Dosis-Book"/>
              </a:rPr>
            </a:br>
            <a:r>
              <a:rPr lang="pt-BR" sz="1200" dirty="0">
                <a:solidFill>
                  <a:schemeClr val="bg1"/>
                </a:solidFill>
                <a:latin typeface="Dosis-Book"/>
              </a:rPr>
              <a:t>Secretária Municipal de Fazenda</a:t>
            </a:r>
            <a:br>
              <a:rPr lang="pt-BR" sz="1200" dirty="0">
                <a:solidFill>
                  <a:schemeClr val="bg1"/>
                </a:solidFill>
                <a:latin typeface="Dosis-Book"/>
              </a:rPr>
            </a:br>
            <a:endParaRPr lang="pt-BR" sz="1200" dirty="0">
              <a:solidFill>
                <a:schemeClr val="bg1"/>
              </a:solidFill>
              <a:latin typeface="Dosis-Book"/>
              <a:ea typeface="+mn-lt"/>
              <a:cs typeface="+mn-lt"/>
            </a:endParaRPr>
          </a:p>
          <a:p>
            <a:pPr marL="0" indent="0">
              <a:lnSpc>
                <a:spcPct val="150000"/>
              </a:lnSpc>
              <a:spcBef>
                <a:spcPts val="0"/>
              </a:spcBef>
              <a:buNone/>
            </a:pPr>
            <a:r>
              <a:rPr lang="pt-BR" sz="1200" b="1" dirty="0">
                <a:solidFill>
                  <a:schemeClr val="bg1"/>
                </a:solidFill>
                <a:latin typeface="Dosis-Book"/>
              </a:rPr>
              <a:t>Heitor Pereira Moreira</a:t>
            </a:r>
            <a:br>
              <a:rPr lang="pt-BR" sz="1200" b="1" dirty="0">
                <a:solidFill>
                  <a:schemeClr val="bg1"/>
                </a:solidFill>
                <a:ea typeface="+mn-lt"/>
                <a:cs typeface="+mn-lt"/>
              </a:rPr>
            </a:br>
            <a:r>
              <a:rPr lang="pt-BR" sz="1200" dirty="0">
                <a:solidFill>
                  <a:schemeClr val="bg1"/>
                </a:solidFill>
                <a:latin typeface="Dosis-Book"/>
              </a:rPr>
              <a:t>Subsecretário de Finanças </a:t>
            </a:r>
          </a:p>
          <a:p>
            <a:pPr marL="0" indent="0">
              <a:lnSpc>
                <a:spcPct val="150000"/>
              </a:lnSpc>
              <a:spcBef>
                <a:spcPts val="0"/>
              </a:spcBef>
              <a:buNone/>
            </a:pPr>
            <a:br>
              <a:rPr lang="pt-BR" sz="1200" b="1" dirty="0">
                <a:solidFill>
                  <a:schemeClr val="bg1"/>
                </a:solidFill>
                <a:ea typeface="+mn-lt"/>
                <a:cs typeface="+mn-lt"/>
              </a:rPr>
            </a:br>
            <a:r>
              <a:rPr lang="pt-BR" sz="1200" u="sng" dirty="0">
                <a:solidFill>
                  <a:schemeClr val="bg1"/>
                </a:solidFill>
                <a:latin typeface="Dosis-Book"/>
              </a:rPr>
              <a:t>Coordenação</a:t>
            </a:r>
            <a:endParaRPr lang="pt-BR" dirty="0">
              <a:solidFill>
                <a:schemeClr val="bg1"/>
              </a:solidFill>
              <a:cs typeface="Calibri"/>
            </a:endParaRPr>
          </a:p>
          <a:p>
            <a:pPr marL="0" indent="0">
              <a:lnSpc>
                <a:spcPct val="150000"/>
              </a:lnSpc>
              <a:spcBef>
                <a:spcPts val="600"/>
              </a:spcBef>
              <a:buNone/>
            </a:pPr>
            <a:r>
              <a:rPr lang="pt-BR" sz="1200" b="1" dirty="0">
                <a:solidFill>
                  <a:schemeClr val="bg1"/>
                </a:solidFill>
                <a:latin typeface="Dosis-Book"/>
              </a:rPr>
              <a:t>Juan Rodrigues da Costa</a:t>
            </a:r>
            <a:br>
              <a:rPr lang="pt-BR" sz="1200" dirty="0">
                <a:solidFill>
                  <a:schemeClr val="bg1"/>
                </a:solidFill>
                <a:latin typeface="Dosis-Book"/>
              </a:rPr>
            </a:br>
            <a:r>
              <a:rPr lang="pt-BR" sz="1200" dirty="0">
                <a:solidFill>
                  <a:schemeClr val="bg1"/>
                </a:solidFill>
                <a:latin typeface="Dosis-Book"/>
              </a:rPr>
              <a:t>Subsecretário da Receita Municipal</a:t>
            </a:r>
          </a:p>
          <a:p>
            <a:pPr marL="0" indent="0">
              <a:lnSpc>
                <a:spcPct val="150000"/>
              </a:lnSpc>
              <a:spcBef>
                <a:spcPts val="600"/>
              </a:spcBef>
              <a:buNone/>
            </a:pPr>
            <a:r>
              <a:rPr lang="pt-BR" sz="1200" b="1" dirty="0">
                <a:solidFill>
                  <a:schemeClr val="bg1"/>
                </a:solidFill>
                <a:latin typeface="Dosis-Book"/>
              </a:rPr>
              <a:t>Lucas José Lopes Paz </a:t>
            </a:r>
            <a:br>
              <a:rPr lang="pt-BR" sz="1200" b="1" dirty="0">
                <a:solidFill>
                  <a:schemeClr val="bg1"/>
                </a:solidFill>
                <a:latin typeface="Dosis-Book"/>
              </a:rPr>
            </a:br>
            <a:r>
              <a:rPr lang="pt-BR" sz="1200" dirty="0">
                <a:solidFill>
                  <a:schemeClr val="bg1"/>
                </a:solidFill>
                <a:latin typeface="Dosis-Book"/>
              </a:rPr>
              <a:t>Diretor do Departamento de Estudos Fiscais</a:t>
            </a:r>
          </a:p>
          <a:p>
            <a:pPr marL="0" indent="0">
              <a:lnSpc>
                <a:spcPct val="150000"/>
              </a:lnSpc>
              <a:spcBef>
                <a:spcPts val="600"/>
              </a:spcBef>
              <a:buNone/>
            </a:pPr>
            <a:r>
              <a:rPr lang="pt-BR" sz="1200" b="1" dirty="0">
                <a:solidFill>
                  <a:schemeClr val="bg1"/>
                </a:solidFill>
                <a:latin typeface="Dosis-Book"/>
              </a:rPr>
              <a:t>Reginaldo Barreiros de Almeida Filho</a:t>
            </a:r>
            <a:br>
              <a:rPr lang="pt-BR" sz="1200" b="1" dirty="0">
                <a:solidFill>
                  <a:schemeClr val="bg1"/>
                </a:solidFill>
                <a:latin typeface="Dosis-Book"/>
              </a:rPr>
            </a:br>
            <a:r>
              <a:rPr lang="pt-BR" sz="1200" dirty="0">
                <a:solidFill>
                  <a:schemeClr val="bg1"/>
                </a:solidFill>
                <a:latin typeface="Dosis-Book"/>
              </a:rPr>
              <a:t>Auditor Fiscal da Receita Municipal </a:t>
            </a:r>
          </a:p>
          <a:p>
            <a:pPr marL="0" indent="0">
              <a:lnSpc>
                <a:spcPct val="150000"/>
              </a:lnSpc>
              <a:spcBef>
                <a:spcPts val="0"/>
              </a:spcBef>
              <a:buNone/>
            </a:pPr>
            <a:endParaRPr lang="pt-BR" sz="1200" dirty="0">
              <a:solidFill>
                <a:schemeClr val="bg1"/>
              </a:solidFill>
              <a:latin typeface="Dosis-Book"/>
            </a:endParaRPr>
          </a:p>
          <a:p>
            <a:pPr marL="0" indent="0">
              <a:lnSpc>
                <a:spcPct val="100000"/>
              </a:lnSpc>
              <a:spcBef>
                <a:spcPts val="0"/>
              </a:spcBef>
              <a:buNone/>
            </a:pPr>
            <a:r>
              <a:rPr lang="pt-BR" sz="1200" u="sng" dirty="0">
                <a:solidFill>
                  <a:schemeClr val="bg1"/>
                </a:solidFill>
                <a:latin typeface="Dosis-Book"/>
              </a:rPr>
              <a:t>Elaboração</a:t>
            </a:r>
          </a:p>
          <a:p>
            <a:pPr marL="0" indent="0">
              <a:lnSpc>
                <a:spcPct val="150000"/>
              </a:lnSpc>
              <a:spcBef>
                <a:spcPts val="0"/>
              </a:spcBef>
              <a:buNone/>
            </a:pPr>
            <a:r>
              <a:rPr lang="pt-BR" sz="1200" b="1" dirty="0" err="1">
                <a:solidFill>
                  <a:schemeClr val="bg1"/>
                </a:solidFill>
                <a:latin typeface="Dosis-Book"/>
              </a:rPr>
              <a:t>Raffaela</a:t>
            </a:r>
            <a:r>
              <a:rPr lang="pt-BR" sz="1200" b="1" dirty="0">
                <a:solidFill>
                  <a:schemeClr val="bg1"/>
                </a:solidFill>
                <a:latin typeface="Dosis-Book"/>
              </a:rPr>
              <a:t> </a:t>
            </a:r>
            <a:r>
              <a:rPr lang="pt-BR" sz="1200" b="1" dirty="0" err="1">
                <a:solidFill>
                  <a:schemeClr val="bg1"/>
                </a:solidFill>
                <a:latin typeface="Dosis-Book"/>
              </a:rPr>
              <a:t>Mazzoli</a:t>
            </a:r>
            <a:r>
              <a:rPr lang="pt-BR" sz="1200" b="1" dirty="0">
                <a:solidFill>
                  <a:schemeClr val="bg1"/>
                </a:solidFill>
                <a:latin typeface="Dosis-Book"/>
              </a:rPr>
              <a:t> R. Fiuza </a:t>
            </a:r>
            <a:br>
              <a:rPr lang="pt-BR" sz="1200" b="1" dirty="0">
                <a:solidFill>
                  <a:schemeClr val="bg1"/>
                </a:solidFill>
                <a:latin typeface="Dosis-Book"/>
              </a:rPr>
            </a:br>
            <a:r>
              <a:rPr lang="pt-BR" sz="1200" dirty="0">
                <a:solidFill>
                  <a:schemeClr val="bg1"/>
                </a:solidFill>
                <a:latin typeface="Dosis-Book"/>
              </a:rPr>
              <a:t>Agente Fazendária </a:t>
            </a:r>
          </a:p>
          <a:p>
            <a:pPr marL="0" indent="0">
              <a:lnSpc>
                <a:spcPct val="100000"/>
              </a:lnSpc>
              <a:spcBef>
                <a:spcPts val="0"/>
              </a:spcBef>
              <a:buNone/>
            </a:pPr>
            <a:endParaRPr lang="pt-BR" sz="1200" dirty="0">
              <a:solidFill>
                <a:schemeClr val="bg1"/>
              </a:solidFill>
              <a:latin typeface="Dosis-Book"/>
            </a:endParaRPr>
          </a:p>
          <a:p>
            <a:pPr marL="0" indent="0">
              <a:lnSpc>
                <a:spcPct val="150000"/>
              </a:lnSpc>
              <a:spcBef>
                <a:spcPts val="0"/>
              </a:spcBef>
              <a:buNone/>
            </a:pPr>
            <a:endParaRPr lang="pt-BR" sz="1200" dirty="0">
              <a:solidFill>
                <a:schemeClr val="bg1"/>
              </a:solidFill>
              <a:latin typeface="Dosis-Book"/>
            </a:endParaRPr>
          </a:p>
          <a:p>
            <a:pPr marL="0" indent="0">
              <a:lnSpc>
                <a:spcPct val="100000"/>
              </a:lnSpc>
              <a:spcBef>
                <a:spcPts val="0"/>
              </a:spcBef>
              <a:buNone/>
            </a:pPr>
            <a:endParaRPr lang="pt-BR" sz="1200" u="sng" dirty="0">
              <a:solidFill>
                <a:schemeClr val="bg1"/>
              </a:solidFill>
              <a:latin typeface="Dosis-Book"/>
            </a:endParaRPr>
          </a:p>
          <a:p>
            <a:pPr marL="0" indent="0">
              <a:lnSpc>
                <a:spcPct val="100000"/>
              </a:lnSpc>
              <a:spcBef>
                <a:spcPts val="0"/>
              </a:spcBef>
              <a:buNone/>
            </a:pPr>
            <a:endParaRPr lang="pt-BR" sz="1200" u="sng" dirty="0">
              <a:solidFill>
                <a:schemeClr val="bg1"/>
              </a:solidFill>
              <a:latin typeface="Dosis-Book"/>
            </a:endParaRPr>
          </a:p>
          <a:p>
            <a:pPr marL="0" indent="0">
              <a:lnSpc>
                <a:spcPct val="150000"/>
              </a:lnSpc>
              <a:spcBef>
                <a:spcPts val="600"/>
              </a:spcBef>
              <a:buNone/>
            </a:pPr>
            <a:endParaRPr lang="pt-BR" sz="1200" dirty="0">
              <a:solidFill>
                <a:schemeClr val="bg1"/>
              </a:solidFill>
              <a:latin typeface="Dosis-Book"/>
            </a:endParaRPr>
          </a:p>
          <a:p>
            <a:pPr marL="0" indent="0">
              <a:lnSpc>
                <a:spcPct val="100000"/>
              </a:lnSpc>
              <a:spcBef>
                <a:spcPts val="600"/>
              </a:spcBef>
              <a:buNone/>
            </a:pPr>
            <a:endParaRPr lang="pt-BR" sz="1200" b="1" dirty="0">
              <a:solidFill>
                <a:schemeClr val="bg1"/>
              </a:solidFill>
              <a:latin typeface="Dosis-Book"/>
            </a:endParaRPr>
          </a:p>
        </p:txBody>
      </p:sp>
    </p:spTree>
    <p:extLst>
      <p:ext uri="{BB962C8B-B14F-4D97-AF65-F5344CB8AC3E}">
        <p14:creationId xmlns:p14="http://schemas.microsoft.com/office/powerpoint/2010/main" val="317437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411480"/>
            <a:ext cx="12192000" cy="960120"/>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205740" y="276670"/>
            <a:ext cx="11772900" cy="1221829"/>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3" y="568374"/>
            <a:ext cx="9043191" cy="646331"/>
          </a:xfrm>
          <a:prstGeom prst="rect">
            <a:avLst/>
          </a:prstGeom>
          <a:noFill/>
        </p:spPr>
        <p:txBody>
          <a:bodyPr wrap="square" rtlCol="0">
            <a:spAutoFit/>
          </a:bodyPr>
          <a:lstStyle/>
          <a:p>
            <a:r>
              <a:rPr lang="pt-BR" sz="3600" b="1">
                <a:solidFill>
                  <a:schemeClr val="bg1"/>
                </a:solidFill>
              </a:rPr>
              <a:t>NOTA TÉCNICA</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4</a:t>
            </a:r>
          </a:p>
        </p:txBody>
      </p:sp>
      <p:sp>
        <p:nvSpPr>
          <p:cNvPr id="27" name="CaixaDeTexto 26">
            <a:extLst>
              <a:ext uri="{FF2B5EF4-FFF2-40B4-BE49-F238E27FC236}">
                <a16:creationId xmlns:a16="http://schemas.microsoft.com/office/drawing/2014/main" id="{DA646B05-D59F-4F30-87AE-F7C0EA61D2D9}"/>
              </a:ext>
            </a:extLst>
          </p:cNvPr>
          <p:cNvSpPr txBox="1"/>
          <p:nvPr/>
        </p:nvSpPr>
        <p:spPr>
          <a:xfrm>
            <a:off x="1291688" y="2033254"/>
            <a:ext cx="4560148" cy="3955891"/>
          </a:xfrm>
          <a:prstGeom prst="rect">
            <a:avLst/>
          </a:prstGeom>
          <a:noFill/>
        </p:spPr>
        <p:txBody>
          <a:bodyPr wrap="square" numCol="1">
            <a:spAutoFit/>
          </a:bodyPr>
          <a:lstStyle/>
          <a:p>
            <a:pPr algn="just">
              <a:lnSpc>
                <a:spcPct val="150000"/>
              </a:lnSpc>
            </a:pPr>
            <a:r>
              <a:rPr lang="pt-BR" sz="1300" dirty="0">
                <a:latin typeface="Dosis-Book"/>
              </a:rPr>
              <a:t>           o boletim divulgado para o primeiro trimestre de 2021, a Secretaria Municipal de Fazenda - SMF utilizou dados de emissão de notas fiscais eletrônicas e de arrecadação de ISS tendo por base o</a:t>
            </a:r>
            <a:r>
              <a:rPr lang="pt-BR" sz="1300" b="1" dirty="0">
                <a:latin typeface="Dosis-Book"/>
              </a:rPr>
              <a:t> regime de caixa</a:t>
            </a:r>
            <a:r>
              <a:rPr lang="pt-BR" sz="1300" dirty="0">
                <a:latin typeface="Dosis-Book"/>
              </a:rPr>
              <a:t>. Isto quer dizer que foram disponibilizados os dados de notas fiscais efetivamente pagas nos meses de janeiro a março de 2021, que refletiram na arrecadação de ISS pago naquele trimestre. Ocorre que, em revisão dos critérios, percebemos que o regime de caixa não é o mais adequado para aferir o número de notas fiscais emitidas a cada trimestre. </a:t>
            </a:r>
          </a:p>
          <a:p>
            <a:pPr algn="just">
              <a:lnSpc>
                <a:spcPct val="150000"/>
              </a:lnSpc>
            </a:pPr>
            <a:r>
              <a:rPr lang="pt-BR" sz="1300" dirty="0">
                <a:latin typeface="Dosis-Book"/>
              </a:rPr>
              <a:t>O </a:t>
            </a:r>
            <a:r>
              <a:rPr lang="pt-BR" sz="1300" b="1" dirty="0">
                <a:latin typeface="Dosis-Book"/>
              </a:rPr>
              <a:t>regime de competência</a:t>
            </a:r>
            <a:r>
              <a:rPr lang="pt-BR" sz="1300" dirty="0">
                <a:latin typeface="Dosis-Book"/>
              </a:rPr>
              <a:t>, a nosso ver, possui maior correspondência com a movimentação econômica, já que notas fiscais quantificadas são referentes ao mês da prestação efetiva dos serviços.</a:t>
            </a:r>
          </a:p>
          <a:p>
            <a:pPr algn="just">
              <a:lnSpc>
                <a:spcPct val="150000"/>
              </a:lnSpc>
            </a:pPr>
            <a:endParaRPr lang="pt-BR" sz="1300" dirty="0">
              <a:latin typeface="Dosis-Book"/>
            </a:endParaRPr>
          </a:p>
        </p:txBody>
      </p:sp>
      <p:sp>
        <p:nvSpPr>
          <p:cNvPr id="28" name="CaixaDeTexto 27">
            <a:extLst>
              <a:ext uri="{FF2B5EF4-FFF2-40B4-BE49-F238E27FC236}">
                <a16:creationId xmlns:a16="http://schemas.microsoft.com/office/drawing/2014/main" id="{5F23B150-9BDE-4F4F-A7AC-9BAA11676FA7}"/>
              </a:ext>
            </a:extLst>
          </p:cNvPr>
          <p:cNvSpPr txBox="1"/>
          <p:nvPr/>
        </p:nvSpPr>
        <p:spPr>
          <a:xfrm>
            <a:off x="1246352" y="1611892"/>
            <a:ext cx="629586" cy="923330"/>
          </a:xfrm>
          <a:prstGeom prst="rect">
            <a:avLst/>
          </a:prstGeom>
          <a:noFill/>
        </p:spPr>
        <p:txBody>
          <a:bodyPr wrap="square" rtlCol="0">
            <a:spAutoFit/>
          </a:bodyPr>
          <a:lstStyle/>
          <a:p>
            <a:r>
              <a:rPr lang="en-US" sz="5400">
                <a:solidFill>
                  <a:srgbClr val="056435"/>
                </a:solidFill>
                <a:latin typeface="Dosis-Book"/>
              </a:rPr>
              <a:t>N</a:t>
            </a:r>
            <a:endParaRPr lang="pt-BR" sz="5400">
              <a:solidFill>
                <a:srgbClr val="056435"/>
              </a:solidFill>
              <a:latin typeface="Dosis-Book"/>
            </a:endParaRPr>
          </a:p>
        </p:txBody>
      </p:sp>
      <p:pic>
        <p:nvPicPr>
          <p:cNvPr id="18" name="Imagem 17">
            <a:extLst>
              <a:ext uri="{FF2B5EF4-FFF2-40B4-BE49-F238E27FC236}">
                <a16:creationId xmlns:a16="http://schemas.microsoft.com/office/drawing/2014/main" id="{8F484C6E-E8B7-4D27-A7A6-82E50E0DB5D4}"/>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186760" y="514056"/>
            <a:ext cx="2799500" cy="689201"/>
          </a:xfrm>
          <a:prstGeom prst="rect">
            <a:avLst/>
          </a:prstGeom>
        </p:spPr>
      </p:pic>
      <p:sp>
        <p:nvSpPr>
          <p:cNvPr id="14" name="TextBox 13">
            <a:extLst>
              <a:ext uri="{FF2B5EF4-FFF2-40B4-BE49-F238E27FC236}">
                <a16:creationId xmlns:a16="http://schemas.microsoft.com/office/drawing/2014/main" id="{DC74DE6A-DF92-4A7E-92A2-367B59FCA7C6}"/>
              </a:ext>
            </a:extLst>
          </p:cNvPr>
          <p:cNvSpPr txBox="1"/>
          <p:nvPr/>
        </p:nvSpPr>
        <p:spPr>
          <a:xfrm>
            <a:off x="6340165" y="1959631"/>
            <a:ext cx="5056551" cy="4893647"/>
          </a:xfrm>
          <a:prstGeom prst="rect">
            <a:avLst/>
          </a:prstGeom>
          <a:noFill/>
        </p:spPr>
        <p:txBody>
          <a:bodyPr wrap="square">
            <a:spAutoFit/>
          </a:bodyPr>
          <a:lstStyle/>
          <a:p>
            <a:pPr algn="just">
              <a:lnSpc>
                <a:spcPct val="150000"/>
              </a:lnSpc>
            </a:pPr>
            <a:r>
              <a:rPr lang="pt-BR" sz="1300">
                <a:latin typeface="Dosis-Book"/>
              </a:rPr>
              <a:t>Logo, quando se fala em emissão de notas fiscais, o melhor regime para verificar a movimentação econômica é o de competência, o que motiva a revisão do critério para os meses subsequentes. </a:t>
            </a:r>
          </a:p>
          <a:p>
            <a:pPr algn="just">
              <a:lnSpc>
                <a:spcPct val="150000"/>
              </a:lnSpc>
            </a:pPr>
            <a:r>
              <a:rPr lang="pt-BR" sz="1300">
                <a:latin typeface="Dosis-Book"/>
              </a:rPr>
              <a:t>No entanto, os dados de arrecadação de ISS devem manter a relação com o regime de caixa, porque evidenciam a capacidade de pagamento do ISS pelas empresas nos meses analisados. A comparação entre os números pode, inclusive, indicar que determinado setor tem um número alto de notas fiscais emitidas, mas com um retorno baixo em pagamento de ISS, talvez por um problema de liquidez das empresas integrantes. Por estes motivos, optamos por evidenciar as emissões de notas fiscais por regime de competência (referentes a serviços prestados no mês/trimestre analisado) e os pagamentos de ISS por regime de caixa (considerando o efetivo ingresso de receitas de ISS no mês analisado).</a:t>
            </a:r>
            <a:endParaRPr lang="pt-BR" sz="1300"/>
          </a:p>
        </p:txBody>
      </p:sp>
    </p:spTree>
    <p:extLst>
      <p:ext uri="{BB962C8B-B14F-4D97-AF65-F5344CB8AC3E}">
        <p14:creationId xmlns:p14="http://schemas.microsoft.com/office/powerpoint/2010/main" val="60524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0" y="1"/>
            <a:ext cx="12192000" cy="6858000"/>
          </a:xfrm>
          <a:prstGeom prst="rect">
            <a:avLst/>
          </a:prstGeom>
          <a:gradFill flip="none" rotWithShape="1">
            <a:gsLst>
              <a:gs pos="0">
                <a:srgbClr val="3A7B51"/>
              </a:gs>
              <a:gs pos="50000">
                <a:srgbClr val="056435">
                  <a:shade val="67500"/>
                  <a:satMod val="115000"/>
                </a:srgbClr>
              </a:gs>
              <a:gs pos="100000">
                <a:srgbClr val="00542A"/>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pic>
        <p:nvPicPr>
          <p:cNvPr id="5" name="Imagem 4" descr="Padrão do plano de fundo&#10;&#10;Descrição gerada automaticamente">
            <a:extLst>
              <a:ext uri="{FF2B5EF4-FFF2-40B4-BE49-F238E27FC236}">
                <a16:creationId xmlns:a16="http://schemas.microsoft.com/office/drawing/2014/main" id="{FCC574C5-0C91-4C2A-B8AA-2677D435D7E6}"/>
              </a:ext>
            </a:extLst>
          </p:cNvPr>
          <p:cNvPicPr>
            <a:picLocks noChangeAspect="1"/>
          </p:cNvPicPr>
          <p:nvPr/>
        </p:nvPicPr>
        <p:blipFill>
          <a:blip r:embed="rId2">
            <a:alphaModFix amt="47000"/>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CaixaDeTexto 8">
            <a:extLst>
              <a:ext uri="{FF2B5EF4-FFF2-40B4-BE49-F238E27FC236}">
                <a16:creationId xmlns:a16="http://schemas.microsoft.com/office/drawing/2014/main" id="{D769C873-C381-4244-A837-C3D6AA912804}"/>
              </a:ext>
            </a:extLst>
          </p:cNvPr>
          <p:cNvSpPr txBox="1"/>
          <p:nvPr/>
        </p:nvSpPr>
        <p:spPr>
          <a:xfrm>
            <a:off x="4290443" y="3172990"/>
            <a:ext cx="7222434" cy="1200329"/>
          </a:xfrm>
          <a:prstGeom prst="rect">
            <a:avLst/>
          </a:prstGeom>
          <a:noFill/>
        </p:spPr>
        <p:txBody>
          <a:bodyPr wrap="square" lIns="91440" tIns="45720" rIns="91440" bIns="45720" rtlCol="0" anchor="t">
            <a:spAutoFit/>
          </a:bodyPr>
          <a:lstStyle/>
          <a:p>
            <a:r>
              <a:rPr lang="pt-BR" sz="3600" b="1" dirty="0">
                <a:solidFill>
                  <a:schemeClr val="bg1"/>
                </a:solidFill>
              </a:rPr>
              <a:t>VOLUME DE NFS-E EMITIDAS</a:t>
            </a:r>
          </a:p>
          <a:p>
            <a:r>
              <a:rPr lang="pt-BR" sz="3600" b="1" dirty="0">
                <a:solidFill>
                  <a:schemeClr val="bg1"/>
                </a:solidFill>
              </a:rPr>
              <a:t>NO 1º TRIMESTRE DE 2024</a:t>
            </a:r>
            <a:endParaRPr lang="pt-BR" sz="3600" b="1" dirty="0">
              <a:solidFill>
                <a:schemeClr val="bg1"/>
              </a:solidFill>
              <a:cs typeface="Calibri"/>
            </a:endParaRPr>
          </a:p>
        </p:txBody>
      </p:sp>
      <p:pic>
        <p:nvPicPr>
          <p:cNvPr id="6" name="Gráfico 5" descr="Notas adesivas com preenchimento sólido">
            <a:extLst>
              <a:ext uri="{FF2B5EF4-FFF2-40B4-BE49-F238E27FC236}">
                <a16:creationId xmlns:a16="http://schemas.microsoft.com/office/drawing/2014/main" id="{B41409FE-F0C4-416B-A8E1-C0C0F224F1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123" y="1671710"/>
            <a:ext cx="3514578" cy="3514578"/>
          </a:xfrm>
          <a:prstGeom prst="rect">
            <a:avLst/>
          </a:prstGeom>
        </p:spPr>
      </p:pic>
    </p:spTree>
    <p:extLst>
      <p:ext uri="{BB962C8B-B14F-4D97-AF65-F5344CB8AC3E}">
        <p14:creationId xmlns:p14="http://schemas.microsoft.com/office/powerpoint/2010/main" val="183612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23CE0249-1B47-4AF4-B841-E0C1B014ED21}"/>
              </a:ext>
            </a:extLst>
          </p:cNvPr>
          <p:cNvSpPr/>
          <p:nvPr/>
        </p:nvSpPr>
        <p:spPr>
          <a:xfrm>
            <a:off x="2" y="341348"/>
            <a:ext cx="12206988" cy="1009339"/>
          </a:xfrm>
          <a:prstGeom prst="rect">
            <a:avLst/>
          </a:prstGeom>
          <a:solidFill>
            <a:srgbClr val="3A7B5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EF3D6206-2374-420B-B7EA-12F381096032}"/>
              </a:ext>
            </a:extLst>
          </p:cNvPr>
          <p:cNvSpPr/>
          <p:nvPr/>
        </p:nvSpPr>
        <p:spPr>
          <a:xfrm>
            <a:off x="106019" y="206539"/>
            <a:ext cx="11979958" cy="1284464"/>
          </a:xfrm>
          <a:prstGeom prst="rect">
            <a:avLst/>
          </a:prstGeom>
          <a:noFill/>
          <a:ln>
            <a:solidFill>
              <a:srgbClr val="3A7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D769C873-C381-4244-A837-C3D6AA912804}"/>
              </a:ext>
            </a:extLst>
          </p:cNvPr>
          <p:cNvSpPr txBox="1"/>
          <p:nvPr/>
        </p:nvSpPr>
        <p:spPr>
          <a:xfrm>
            <a:off x="419725" y="498243"/>
            <a:ext cx="9669497" cy="646331"/>
          </a:xfrm>
          <a:prstGeom prst="rect">
            <a:avLst/>
          </a:prstGeom>
          <a:noFill/>
        </p:spPr>
        <p:txBody>
          <a:bodyPr wrap="square" rtlCol="0">
            <a:spAutoFit/>
          </a:bodyPr>
          <a:lstStyle/>
          <a:p>
            <a:r>
              <a:rPr lang="pt-BR" sz="3600" b="1">
                <a:solidFill>
                  <a:schemeClr val="bg1"/>
                </a:solidFill>
              </a:rPr>
              <a:t>EMISSÕES DE NOTAS FISCAIS</a:t>
            </a: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6</a:t>
            </a:r>
          </a:p>
        </p:txBody>
      </p:sp>
      <p:sp>
        <p:nvSpPr>
          <p:cNvPr id="11" name="TextBox 10">
            <a:extLst>
              <a:ext uri="{FF2B5EF4-FFF2-40B4-BE49-F238E27FC236}">
                <a16:creationId xmlns:a16="http://schemas.microsoft.com/office/drawing/2014/main" id="{DC42F62B-6198-41AE-AD7C-F29D02DA2169}"/>
              </a:ext>
            </a:extLst>
          </p:cNvPr>
          <p:cNvSpPr txBox="1"/>
          <p:nvPr/>
        </p:nvSpPr>
        <p:spPr>
          <a:xfrm>
            <a:off x="2522885" y="2447530"/>
            <a:ext cx="6540285" cy="3336811"/>
          </a:xfrm>
          <a:prstGeom prst="rect">
            <a:avLst/>
          </a:prstGeom>
          <a:noFill/>
        </p:spPr>
        <p:txBody>
          <a:bodyPr wrap="square" lIns="91440" tIns="45720" rIns="91440" bIns="45720" anchor="t">
            <a:spAutoFit/>
          </a:bodyPr>
          <a:lstStyle/>
          <a:p>
            <a:pPr algn="just">
              <a:lnSpc>
                <a:spcPct val="150000"/>
              </a:lnSpc>
              <a:spcAft>
                <a:spcPts val="1000"/>
              </a:spcAft>
            </a:pPr>
            <a:r>
              <a:rPr lang="pt-BR" sz="1500" dirty="0">
                <a:solidFill>
                  <a:srgbClr val="00542A"/>
                </a:solidFill>
                <a:latin typeface="Dosis-Book"/>
                <a:ea typeface="Calibri"/>
                <a:cs typeface="Times New Roman"/>
              </a:rPr>
              <a:t>             </a:t>
            </a:r>
            <a:r>
              <a:rPr lang="pt-BR" sz="1500" dirty="0">
                <a:effectLst/>
                <a:latin typeface="Dosis-Book"/>
                <a:ea typeface="Calibri"/>
                <a:cs typeface="Times New Roman"/>
              </a:rPr>
              <a:t>análise dos gráficos mostra a evolução do movimento econômico do Município </a:t>
            </a:r>
            <a:r>
              <a:rPr lang="pt-BR" sz="1500" dirty="0">
                <a:latin typeface="Dosis-Book"/>
                <a:ea typeface="Calibri"/>
                <a:cs typeface="Times New Roman"/>
              </a:rPr>
              <a:t>de </a:t>
            </a:r>
            <a:r>
              <a:rPr lang="pt-BR" sz="1500" dirty="0">
                <a:effectLst/>
                <a:latin typeface="Dosis-Book"/>
                <a:ea typeface="Calibri"/>
                <a:cs typeface="Times New Roman"/>
              </a:rPr>
              <a:t>Niterói ao longo do </a:t>
            </a:r>
            <a:r>
              <a:rPr lang="pt-BR" sz="1500" dirty="0">
                <a:latin typeface="Dosis-Book"/>
                <a:ea typeface="Calibri"/>
                <a:cs typeface="Times New Roman"/>
              </a:rPr>
              <a:t>primeiro trimestre de 2024</a:t>
            </a:r>
            <a:r>
              <a:rPr lang="pt-BR" sz="1500" dirty="0">
                <a:effectLst/>
                <a:latin typeface="Dosis-Book"/>
                <a:ea typeface="Calibri"/>
                <a:cs typeface="Times New Roman"/>
              </a:rPr>
              <a:t>, baseada no volume de Notas Fiscais Eletrônicas (NFS-e) emitidas.</a:t>
            </a:r>
            <a:r>
              <a:rPr lang="pt-BR" sz="1500" dirty="0">
                <a:latin typeface="Dosis-Book"/>
                <a:ea typeface="Calibri"/>
                <a:cs typeface="Times New Roman"/>
              </a:rPr>
              <a:t> </a:t>
            </a:r>
            <a:endParaRPr lang="pt-BR" sz="1500" dirty="0">
              <a:latin typeface="Dosis-Book"/>
              <a:ea typeface="Calibri"/>
              <a:cs typeface="Times New Roman" panose="02020603050405020304" pitchFamily="18" charset="0"/>
            </a:endParaRPr>
          </a:p>
          <a:p>
            <a:pPr algn="just">
              <a:lnSpc>
                <a:spcPct val="150000"/>
              </a:lnSpc>
              <a:spcAft>
                <a:spcPts val="1000"/>
              </a:spcAft>
            </a:pPr>
            <a:r>
              <a:rPr lang="pt-BR" sz="1500" dirty="0">
                <a:effectLst/>
                <a:latin typeface="Dosis-Book"/>
                <a:ea typeface="Calibri"/>
                <a:cs typeface="Times New Roman"/>
              </a:rPr>
              <a:t>A opção em demonstrar </a:t>
            </a:r>
            <a:r>
              <a:rPr lang="pt-BR" sz="1500" dirty="0">
                <a:latin typeface="Dosis-Book"/>
                <a:ea typeface="Calibri"/>
                <a:cs typeface="Times New Roman"/>
              </a:rPr>
              <a:t>o</a:t>
            </a:r>
            <a:r>
              <a:rPr lang="pt-BR" sz="1500" b="1" dirty="0">
                <a:latin typeface="Dosis-Book"/>
                <a:ea typeface="Calibri"/>
                <a:cs typeface="Times New Roman"/>
              </a:rPr>
              <a:t> 1º trimestre de 2024</a:t>
            </a:r>
            <a:r>
              <a:rPr lang="pt-BR" sz="1500" dirty="0">
                <a:effectLst/>
                <a:latin typeface="Dosis-Book"/>
                <a:ea typeface="Calibri"/>
                <a:cs typeface="Times New Roman"/>
              </a:rPr>
              <a:t>,</a:t>
            </a:r>
            <a:r>
              <a:rPr lang="pt-BR" sz="1500" dirty="0">
                <a:latin typeface="Dosis-Book"/>
                <a:ea typeface="Calibri"/>
                <a:cs typeface="Times New Roman"/>
              </a:rPr>
              <a:t> comparando-o com os mesmos períodos dos anos de 2023 e 2022, justifica-se pela possibilidade de analisar mais a fundo a movimentação da economia da localidade nesses períodos, bem como o comportamento econômico do município, considerando o período da pós-pandemia COVID-19, cujo fim foi decretado pela Organização Mundial de Saúde (OMS) em maio de 2023.</a:t>
            </a:r>
          </a:p>
        </p:txBody>
      </p:sp>
      <p:sp>
        <p:nvSpPr>
          <p:cNvPr id="15" name="CaixaDeTexto 27">
            <a:extLst>
              <a:ext uri="{FF2B5EF4-FFF2-40B4-BE49-F238E27FC236}">
                <a16:creationId xmlns:a16="http://schemas.microsoft.com/office/drawing/2014/main" id="{1604E4E4-4CF0-43CE-A7BA-A6BE61F5A458}"/>
              </a:ext>
            </a:extLst>
          </p:cNvPr>
          <p:cNvSpPr txBox="1"/>
          <p:nvPr/>
        </p:nvSpPr>
        <p:spPr>
          <a:xfrm>
            <a:off x="2861823" y="2307214"/>
            <a:ext cx="629586" cy="646331"/>
          </a:xfrm>
          <a:prstGeom prst="rect">
            <a:avLst/>
          </a:prstGeom>
          <a:noFill/>
        </p:spPr>
        <p:txBody>
          <a:bodyPr wrap="square" rtlCol="0">
            <a:spAutoFit/>
          </a:bodyPr>
          <a:lstStyle/>
          <a:p>
            <a:r>
              <a:rPr lang="pt-BR" sz="3600" dirty="0">
                <a:solidFill>
                  <a:srgbClr val="056435"/>
                </a:solidFill>
                <a:latin typeface="Dosis-Book"/>
              </a:rPr>
              <a:t>A</a:t>
            </a:r>
          </a:p>
        </p:txBody>
      </p:sp>
      <p:pic>
        <p:nvPicPr>
          <p:cNvPr id="12" name="Imagem 11">
            <a:extLst>
              <a:ext uri="{FF2B5EF4-FFF2-40B4-BE49-F238E27FC236}">
                <a16:creationId xmlns:a16="http://schemas.microsoft.com/office/drawing/2014/main" id="{6D3FFF53-0B8A-4923-8814-9F56AB16CC3A}"/>
              </a:ext>
            </a:extLst>
          </p:cNvPr>
          <p:cNvPicPr>
            <a:picLocks noChangeAspect="1"/>
          </p:cNvPicPr>
          <p:nvPr/>
        </p:nvPicPr>
        <p:blipFill>
          <a:blip r:embed="rId2" cstate="print">
            <a:extLst>
              <a:ext uri="{28A0092B-C50C-407E-A947-70E740481C1C}">
                <a14:useLocalDpi xmlns:a14="http://schemas.microsoft.com/office/drawing/2010/main" val="0"/>
              </a:ext>
            </a:extLst>
          </a:blip>
          <a:srcRect t="9746" b="9746"/>
          <a:stretch/>
        </p:blipFill>
        <p:spPr>
          <a:xfrm>
            <a:off x="9186760" y="459738"/>
            <a:ext cx="2799500" cy="689201"/>
          </a:xfrm>
          <a:prstGeom prst="rect">
            <a:avLst/>
          </a:prstGeom>
        </p:spPr>
      </p:pic>
    </p:spTree>
    <p:extLst>
      <p:ext uri="{BB962C8B-B14F-4D97-AF65-F5344CB8AC3E}">
        <p14:creationId xmlns:p14="http://schemas.microsoft.com/office/powerpoint/2010/main" val="141387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4AF25322-802F-4C50-9FCA-583302881142}"/>
              </a:ext>
            </a:extLst>
          </p:cNvPr>
          <p:cNvSpPr/>
          <p:nvPr/>
        </p:nvSpPr>
        <p:spPr>
          <a:xfrm>
            <a:off x="6746287" y="-20858"/>
            <a:ext cx="5497359" cy="6899712"/>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7</a:t>
            </a:r>
          </a:p>
        </p:txBody>
      </p:sp>
      <p:sp>
        <p:nvSpPr>
          <p:cNvPr id="28" name="CaixaDeTexto 27">
            <a:extLst>
              <a:ext uri="{FF2B5EF4-FFF2-40B4-BE49-F238E27FC236}">
                <a16:creationId xmlns:a16="http://schemas.microsoft.com/office/drawing/2014/main" id="{8B9F3794-A40E-4614-A055-E4FE38CCBF18}"/>
              </a:ext>
            </a:extLst>
          </p:cNvPr>
          <p:cNvSpPr txBox="1"/>
          <p:nvPr/>
        </p:nvSpPr>
        <p:spPr>
          <a:xfrm>
            <a:off x="6771687" y="1"/>
            <a:ext cx="5471959" cy="6617196"/>
          </a:xfrm>
          <a:prstGeom prst="rect">
            <a:avLst/>
          </a:prstGeom>
          <a:noFill/>
        </p:spPr>
        <p:txBody>
          <a:bodyPr wrap="square" lIns="91440" tIns="45720" rIns="91440" bIns="45720" anchor="t">
            <a:spAutoFit/>
          </a:bodyPr>
          <a:lstStyle/>
          <a:p>
            <a:pPr algn="just">
              <a:lnSpc>
                <a:spcPct val="150000"/>
              </a:lnSpc>
              <a:spcAft>
                <a:spcPts val="1000"/>
              </a:spcAft>
            </a:pPr>
            <a:r>
              <a:rPr lang="pt-BR" sz="1400" dirty="0">
                <a:latin typeface="Dosis-Book"/>
                <a:ea typeface="Calibri" panose="020F0502020204030204" pitchFamily="34" charset="0"/>
                <a:cs typeface="Times New Roman"/>
              </a:rPr>
              <a:t>Inicialmente, cumpre observar que as edições anteriores desse Boletim apresentaram como viés os efeitos da pandemia da COVID-19 sobre a economia local, bem como a posterior recuperação econômica do município.</a:t>
            </a:r>
          </a:p>
          <a:p>
            <a:pPr algn="just">
              <a:lnSpc>
                <a:spcPct val="150000"/>
              </a:lnSpc>
              <a:spcAft>
                <a:spcPts val="1000"/>
              </a:spcAft>
            </a:pPr>
            <a:r>
              <a:rPr lang="pt-BR" sz="1400" dirty="0">
                <a:latin typeface="Dosis-Book"/>
                <a:ea typeface="Calibri"/>
                <a:cs typeface="Times New Roman"/>
              </a:rPr>
              <a:t>No entanto, é possível dizer que esse fato já não mais influencia, aparentemente, nos resultados obtidos pela Secretaria Municipal de Fazenda de Niterói – SMF na arrecadação mensal do Imposto Sobre Serviços – ISS. Os números positivos do setor obtidos de forma consolidada, demonstram uma retomada importante para a saúde dos negócios da cidade. Além disso, medidas implementadas pelo município, como a simplificação da abertura de empresas e a boa gestão fiscal do município também contribuem para um constante crescimento econômico. </a:t>
            </a:r>
            <a:endParaRPr lang="pt-BR" sz="1400" dirty="0">
              <a:latin typeface="Dosis-Book"/>
              <a:ea typeface="Calibri" panose="020F0502020204030204" pitchFamily="34" charset="0"/>
              <a:cs typeface="Times New Roman"/>
            </a:endParaRPr>
          </a:p>
          <a:p>
            <a:pPr algn="just">
              <a:lnSpc>
                <a:spcPct val="150000"/>
              </a:lnSpc>
              <a:spcAft>
                <a:spcPts val="1000"/>
              </a:spcAft>
            </a:pPr>
            <a:r>
              <a:rPr lang="pt-BR" sz="1400" dirty="0">
                <a:latin typeface="Dosis-Book"/>
                <a:ea typeface="Calibri" panose="020F0502020204030204" pitchFamily="34" charset="0"/>
                <a:cs typeface="Times New Roman"/>
              </a:rPr>
              <a:t>No </a:t>
            </a:r>
            <a:r>
              <a:rPr lang="pt-BR" sz="1400" b="1" dirty="0">
                <a:latin typeface="Dosis-Book"/>
                <a:ea typeface="Calibri" panose="020F0502020204030204" pitchFamily="34" charset="0"/>
                <a:cs typeface="Times New Roman"/>
              </a:rPr>
              <a:t>Gráfico 1</a:t>
            </a:r>
            <a:r>
              <a:rPr lang="pt-BR" sz="1400" dirty="0">
                <a:latin typeface="Dosis-Book"/>
                <a:ea typeface="Calibri" panose="020F0502020204030204" pitchFamily="34" charset="0"/>
                <a:cs typeface="Times New Roman"/>
              </a:rPr>
              <a:t>, nota-se que o volume de transações do setor de serviços cresceu +22%, ao comparar o 1º trimestre/2024 com o mesmo período de 2022.</a:t>
            </a:r>
          </a:p>
          <a:p>
            <a:pPr algn="just">
              <a:lnSpc>
                <a:spcPct val="150000"/>
              </a:lnSpc>
              <a:spcAft>
                <a:spcPts val="1000"/>
              </a:spcAft>
            </a:pPr>
            <a:r>
              <a:rPr lang="pt-BR" sz="1400" dirty="0">
                <a:latin typeface="Dosis-Book"/>
                <a:ea typeface="Calibri" panose="020F0502020204030204" pitchFamily="34" charset="0"/>
                <a:cs typeface="Times New Roman"/>
              </a:rPr>
              <a:t>Vale enfatizar que o Setor de Serviços representa a maior participação no PIB (Produto Interno Bruto) e em emprego no Brasil – cenário que se repete no município de Niterói.</a:t>
            </a:r>
            <a:r>
              <a:rPr lang="pt-BR" sz="1300" dirty="0">
                <a:latin typeface="Dosis-Book"/>
                <a:ea typeface="Calibri" panose="020F0502020204030204" pitchFamily="34" charset="0"/>
                <a:cs typeface="Times New Roman"/>
              </a:rPr>
              <a:t> </a:t>
            </a:r>
          </a:p>
        </p:txBody>
      </p:sp>
      <p:sp>
        <p:nvSpPr>
          <p:cNvPr id="27" name="CaixaDeTexto 26">
            <a:extLst>
              <a:ext uri="{FF2B5EF4-FFF2-40B4-BE49-F238E27FC236}">
                <a16:creationId xmlns:a16="http://schemas.microsoft.com/office/drawing/2014/main" id="{BD0794C5-6F77-4B28-A651-99BB579BB722}"/>
              </a:ext>
            </a:extLst>
          </p:cNvPr>
          <p:cNvSpPr txBox="1"/>
          <p:nvPr/>
        </p:nvSpPr>
        <p:spPr>
          <a:xfrm>
            <a:off x="183873" y="718017"/>
            <a:ext cx="6119821" cy="969496"/>
          </a:xfrm>
          <a:prstGeom prst="rect">
            <a:avLst/>
          </a:prstGeom>
          <a:noFill/>
          <a:ln w="57150">
            <a:noFill/>
          </a:ln>
        </p:spPr>
        <p:txBody>
          <a:bodyPr wrap="square" lIns="91440" tIns="45720" rIns="91440" bIns="45720" rtlCol="0" anchor="t">
            <a:spAutoFit/>
          </a:bodyPr>
          <a:lstStyle/>
          <a:p>
            <a:pPr algn="ctr"/>
            <a:r>
              <a:rPr lang="pt-BR" sz="1400" b="1" dirty="0">
                <a:solidFill>
                  <a:schemeClr val="tx1">
                    <a:lumMod val="50000"/>
                    <a:lumOff val="50000"/>
                  </a:schemeClr>
                </a:solidFill>
                <a:effectLst/>
                <a:latin typeface="Dosis-Book"/>
              </a:rPr>
              <a:t>GRÁFICO 1</a:t>
            </a:r>
            <a:br>
              <a:rPr lang="pt-BR" dirty="0">
                <a:effectLst/>
                <a:latin typeface="Dosis-Book"/>
              </a:rPr>
            </a:br>
            <a:r>
              <a:rPr lang="pt-BR" sz="1600" b="1" dirty="0">
                <a:solidFill>
                  <a:schemeClr val="accent6">
                    <a:lumMod val="50000"/>
                  </a:schemeClr>
                </a:solidFill>
                <a:latin typeface="Dosis-Book"/>
              </a:rPr>
              <a:t>Quantidade Trimestral de Notas Fiscais Eletrônicas emitidas em Niterói</a:t>
            </a:r>
          </a:p>
          <a:p>
            <a:pPr algn="ctr"/>
            <a:r>
              <a:rPr lang="pt-BR" sz="1100" dirty="0">
                <a:solidFill>
                  <a:schemeClr val="tx1">
                    <a:lumMod val="50000"/>
                    <a:lumOff val="50000"/>
                  </a:schemeClr>
                </a:solidFill>
                <a:latin typeface="Dosis-Book"/>
              </a:rPr>
              <a:t>Consolidado 1º Trimestre de 2022– 2023 – 2024 </a:t>
            </a:r>
            <a:r>
              <a:rPr lang="pt-BR" sz="1100" spc="50" dirty="0">
                <a:solidFill>
                  <a:schemeClr val="tx1">
                    <a:lumMod val="50000"/>
                    <a:lumOff val="50000"/>
                  </a:schemeClr>
                </a:solidFill>
                <a:latin typeface="Dosis-Book"/>
              </a:rPr>
              <a:t>| Todos os Segmentos Econômicos </a:t>
            </a:r>
            <a:endParaRPr lang="pt-BR" sz="1100" dirty="0">
              <a:solidFill>
                <a:schemeClr val="tx1">
                  <a:lumMod val="50000"/>
                  <a:lumOff val="50000"/>
                </a:schemeClr>
              </a:solidFill>
              <a:latin typeface="Dosis-Book"/>
            </a:endParaRPr>
          </a:p>
        </p:txBody>
      </p:sp>
      <p:sp>
        <p:nvSpPr>
          <p:cNvPr id="40" name="Retângulo 39">
            <a:extLst>
              <a:ext uri="{FF2B5EF4-FFF2-40B4-BE49-F238E27FC236}">
                <a16:creationId xmlns:a16="http://schemas.microsoft.com/office/drawing/2014/main" id="{D2D7AABC-8192-C20A-E8C7-B7FB2FF48BC2}"/>
              </a:ext>
            </a:extLst>
          </p:cNvPr>
          <p:cNvSpPr/>
          <p:nvPr/>
        </p:nvSpPr>
        <p:spPr>
          <a:xfrm>
            <a:off x="1963863" y="3776594"/>
            <a:ext cx="879462" cy="215444"/>
          </a:xfrm>
          <a:prstGeom prst="rect">
            <a:avLst/>
          </a:prstGeom>
        </p:spPr>
        <p:txBody>
          <a:bodyPr wrap="square">
            <a:spAutoFit/>
          </a:bodyPr>
          <a:lstStyle/>
          <a:p>
            <a:pPr algn="ctr"/>
            <a:r>
              <a:rPr lang="pt-BR" sz="800" b="1">
                <a:solidFill>
                  <a:schemeClr val="bg1"/>
                </a:solidFill>
                <a:latin typeface="Dosis-Book"/>
              </a:rPr>
              <a:t>VARIAÇÃO</a:t>
            </a:r>
            <a:endParaRPr lang="pt-BR" sz="800"/>
          </a:p>
        </p:txBody>
      </p:sp>
      <p:sp>
        <p:nvSpPr>
          <p:cNvPr id="8" name="TextBox 25">
            <a:extLst>
              <a:ext uri="{FF2B5EF4-FFF2-40B4-BE49-F238E27FC236}">
                <a16:creationId xmlns:a16="http://schemas.microsoft.com/office/drawing/2014/main" id="{6503B3A5-2DF9-0AA7-B76D-746BA376E955}"/>
              </a:ext>
            </a:extLst>
          </p:cNvPr>
          <p:cNvSpPr txBox="1"/>
          <p:nvPr/>
        </p:nvSpPr>
        <p:spPr>
          <a:xfrm>
            <a:off x="334429" y="6411856"/>
            <a:ext cx="6179126" cy="200055"/>
          </a:xfrm>
          <a:prstGeom prst="rect">
            <a:avLst/>
          </a:prstGeom>
          <a:noFill/>
        </p:spPr>
        <p:txBody>
          <a:bodyPr wrap="square">
            <a:spAutoFit/>
          </a:bodyPr>
          <a:lstStyle/>
          <a:p>
            <a:r>
              <a:rPr lang="pt-BR" sz="700" dirty="0">
                <a:solidFill>
                  <a:schemeClr val="tx1">
                    <a:lumMod val="50000"/>
                    <a:lumOff val="50000"/>
                  </a:schemeClr>
                </a:solidFill>
                <a:latin typeface="Dosis" pitchFamily="2" charset="77"/>
              </a:rPr>
              <a:t>Regime de Competência*</a:t>
            </a:r>
          </a:p>
        </p:txBody>
      </p:sp>
      <p:graphicFrame>
        <p:nvGraphicFramePr>
          <p:cNvPr id="18" name="Gráfico 17">
            <a:extLst>
              <a:ext uri="{FF2B5EF4-FFF2-40B4-BE49-F238E27FC236}">
                <a16:creationId xmlns:a16="http://schemas.microsoft.com/office/drawing/2014/main" id="{4B7D7AA9-1DAB-221F-D741-7B2220E84D3B}"/>
              </a:ext>
              <a:ext uri="{147F2762-F138-4A5C-976F-8EAC2B608ADB}">
                <a16:predDERef xmlns:a16="http://schemas.microsoft.com/office/drawing/2014/main" pred="{00000000-0008-0000-0000-000002000000}"/>
              </a:ext>
            </a:extLst>
          </p:cNvPr>
          <p:cNvGraphicFramePr>
            <a:graphicFrameLocks/>
          </p:cNvGraphicFramePr>
          <p:nvPr>
            <p:extLst>
              <p:ext uri="{D42A27DB-BD31-4B8C-83A1-F6EECF244321}">
                <p14:modId xmlns:p14="http://schemas.microsoft.com/office/powerpoint/2010/main" val="2777755607"/>
              </p:ext>
            </p:extLst>
          </p:nvPr>
        </p:nvGraphicFramePr>
        <p:xfrm>
          <a:off x="502724" y="2066928"/>
          <a:ext cx="5842535" cy="3264562"/>
        </p:xfrm>
        <a:graphic>
          <a:graphicData uri="http://schemas.openxmlformats.org/drawingml/2006/chart">
            <c:chart xmlns:c="http://schemas.openxmlformats.org/drawingml/2006/chart" xmlns:r="http://schemas.openxmlformats.org/officeDocument/2006/relationships" r:id="rId3"/>
          </a:graphicData>
        </a:graphic>
      </p:graphicFrame>
      <p:sp>
        <p:nvSpPr>
          <p:cNvPr id="19" name="CaixaDeTexto 1"/>
          <p:cNvSpPr txBox="1"/>
          <p:nvPr/>
        </p:nvSpPr>
        <p:spPr>
          <a:xfrm>
            <a:off x="4050883" y="2664527"/>
            <a:ext cx="717641" cy="3651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b="1" dirty="0">
                <a:solidFill>
                  <a:srgbClr val="00B050"/>
                </a:solidFill>
                <a:latin typeface="Times New Roman" panose="02020603050405020304" pitchFamily="18" charset="0"/>
                <a:cs typeface="Times New Roman" panose="02020603050405020304" pitchFamily="18" charset="0"/>
              </a:rPr>
              <a:t>+7,1%</a:t>
            </a:r>
          </a:p>
        </p:txBody>
      </p:sp>
    </p:spTree>
    <p:extLst>
      <p:ext uri="{BB962C8B-B14F-4D97-AF65-F5344CB8AC3E}">
        <p14:creationId xmlns:p14="http://schemas.microsoft.com/office/powerpoint/2010/main" val="200313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3A7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67278" y="6438044"/>
            <a:ext cx="529651" cy="461665"/>
          </a:xfrm>
          <a:prstGeom prst="rect">
            <a:avLst/>
          </a:prstGeom>
          <a:noFill/>
        </p:spPr>
        <p:txBody>
          <a:bodyPr wrap="square" rtlCol="0">
            <a:spAutoFit/>
          </a:bodyPr>
          <a:lstStyle/>
          <a:p>
            <a:r>
              <a:rPr lang="pt-BR" sz="2400" b="1">
                <a:solidFill>
                  <a:schemeClr val="bg1"/>
                </a:solidFill>
              </a:rPr>
              <a:t>8</a:t>
            </a:r>
          </a:p>
        </p:txBody>
      </p:sp>
      <p:sp>
        <p:nvSpPr>
          <p:cNvPr id="14" name="TextBox 13">
            <a:extLst>
              <a:ext uri="{FF2B5EF4-FFF2-40B4-BE49-F238E27FC236}">
                <a16:creationId xmlns:a16="http://schemas.microsoft.com/office/drawing/2014/main" id="{E2E818D5-A0ED-487A-AE21-F2BF0E8EA786}"/>
              </a:ext>
            </a:extLst>
          </p:cNvPr>
          <p:cNvSpPr txBox="1"/>
          <p:nvPr/>
        </p:nvSpPr>
        <p:spPr>
          <a:xfrm>
            <a:off x="7531762" y="1838615"/>
            <a:ext cx="4235516" cy="3477875"/>
          </a:xfrm>
          <a:prstGeom prst="rect">
            <a:avLst/>
          </a:prstGeom>
          <a:solidFill>
            <a:srgbClr val="BEE0CA"/>
          </a:solidFill>
          <a:ln>
            <a:noFill/>
          </a:ln>
        </p:spPr>
        <p:txBody>
          <a:bodyPr wrap="square" lIns="91440" tIns="45720" rIns="91440" bIns="45720" anchor="t">
            <a:spAutoFit/>
          </a:bodyPr>
          <a:lstStyle/>
          <a:p>
            <a:pPr algn="just">
              <a:lnSpc>
                <a:spcPct val="150000"/>
              </a:lnSpc>
              <a:spcAft>
                <a:spcPts val="1000"/>
              </a:spcAft>
            </a:pPr>
            <a:r>
              <a:rPr lang="pt-BR" sz="1300" dirty="0">
                <a:effectLst/>
                <a:latin typeface="Dosis-Book"/>
                <a:ea typeface="Calibri" panose="020F0502020204030204" pitchFamily="34" charset="0"/>
                <a:cs typeface="Times New Roman"/>
              </a:rPr>
              <a:t>O </a:t>
            </a:r>
            <a:r>
              <a:rPr lang="pt-BR" sz="1300" b="1" dirty="0">
                <a:effectLst/>
                <a:latin typeface="Dosis-Book"/>
                <a:ea typeface="Calibri" panose="020F0502020204030204" pitchFamily="34" charset="0"/>
                <a:cs typeface="Times New Roman"/>
              </a:rPr>
              <a:t>Gráfico 2 </a:t>
            </a:r>
            <a:r>
              <a:rPr lang="pt-BR" sz="1300" dirty="0">
                <a:effectLst/>
                <a:latin typeface="Dosis-Book"/>
                <a:ea typeface="Calibri" panose="020F0502020204030204" pitchFamily="34" charset="0"/>
                <a:cs typeface="Times New Roman"/>
              </a:rPr>
              <a:t>mostra a quantidade mensal de Notas Fiscais emitidas </a:t>
            </a:r>
            <a:r>
              <a:rPr lang="pt-BR" sz="1300" dirty="0">
                <a:latin typeface="Dosis-Book"/>
                <a:ea typeface="Calibri" panose="020F0502020204030204" pitchFamily="34" charset="0"/>
                <a:cs typeface="Times New Roman"/>
              </a:rPr>
              <a:t>no 1º trimestre/2024</a:t>
            </a:r>
            <a:r>
              <a:rPr lang="pt-BR" sz="1300" dirty="0">
                <a:effectLst/>
                <a:latin typeface="Dosis-Book"/>
                <a:ea typeface="Calibri" panose="020F0502020204030204" pitchFamily="34" charset="0"/>
                <a:cs typeface="Times New Roman"/>
              </a:rPr>
              <a:t>.</a:t>
            </a:r>
          </a:p>
          <a:p>
            <a:pPr algn="just">
              <a:lnSpc>
                <a:spcPct val="150000"/>
              </a:lnSpc>
              <a:spcAft>
                <a:spcPts val="1000"/>
              </a:spcAft>
            </a:pPr>
            <a:r>
              <a:rPr lang="pt-BR" sz="1300" dirty="0">
                <a:latin typeface="Dosis-Book"/>
                <a:ea typeface="Calibri" panose="020F0502020204030204" pitchFamily="34" charset="0"/>
                <a:cs typeface="Times New Roman"/>
              </a:rPr>
              <a:t>É possível observar uma queda de janeiro para fevereiro de 2024 de –5,05% e, de fevereiro para março de 2024, um incremento de +8,20%.   </a:t>
            </a:r>
          </a:p>
          <a:p>
            <a:pPr algn="just">
              <a:lnSpc>
                <a:spcPct val="150000"/>
              </a:lnSpc>
              <a:spcAft>
                <a:spcPts val="1000"/>
              </a:spcAft>
            </a:pPr>
            <a:r>
              <a:rPr lang="pt-BR" sz="1300" dirty="0">
                <a:latin typeface="Dosis-Book"/>
                <a:cs typeface="Times New Roman"/>
              </a:rPr>
              <a:t>Entretanto, conforme página 14 deste Boletim, nota-se que no mês de fevereiro de 2024 a arrecadação do ISS ficou </a:t>
            </a:r>
            <a:r>
              <a:rPr lang="pt-BR" sz="1300" b="1" dirty="0">
                <a:latin typeface="Dosis-Book"/>
                <a:cs typeface="Times New Roman"/>
              </a:rPr>
              <a:t>acima de R$ 30 milhões</a:t>
            </a:r>
            <a:r>
              <a:rPr lang="pt-BR" sz="1300" dirty="0">
                <a:latin typeface="Dosis-Book"/>
                <a:cs typeface="Times New Roman"/>
              </a:rPr>
              <a:t>, representando um</a:t>
            </a:r>
            <a:r>
              <a:rPr lang="pt-BR" sz="1300" b="1" dirty="0">
                <a:latin typeface="Dosis-Book"/>
                <a:cs typeface="Times New Roman"/>
              </a:rPr>
              <a:t> </a:t>
            </a:r>
            <a:r>
              <a:rPr lang="pt-BR" sz="1300" dirty="0">
                <a:latin typeface="Dosis-Book"/>
                <a:cs typeface="Times New Roman"/>
              </a:rPr>
              <a:t>dos melhores resultados nos últimos doze meses.</a:t>
            </a:r>
          </a:p>
          <a:p>
            <a:pPr algn="just">
              <a:lnSpc>
                <a:spcPct val="150000"/>
              </a:lnSpc>
              <a:spcAft>
                <a:spcPts val="1000"/>
              </a:spcAft>
            </a:pPr>
            <a:r>
              <a:rPr lang="pt-BR" sz="1300" dirty="0">
                <a:latin typeface="Dosis"/>
                <a:cs typeface="Times New Roman"/>
              </a:rPr>
              <a:t> </a:t>
            </a:r>
          </a:p>
        </p:txBody>
      </p:sp>
      <p:sp>
        <p:nvSpPr>
          <p:cNvPr id="20" name="TextBox 19">
            <a:extLst>
              <a:ext uri="{FF2B5EF4-FFF2-40B4-BE49-F238E27FC236}">
                <a16:creationId xmlns:a16="http://schemas.microsoft.com/office/drawing/2014/main" id="{8A8F12E9-FF52-4FED-B126-870215FC1868}"/>
              </a:ext>
            </a:extLst>
          </p:cNvPr>
          <p:cNvSpPr txBox="1"/>
          <p:nvPr/>
        </p:nvSpPr>
        <p:spPr>
          <a:xfrm>
            <a:off x="14990" y="517438"/>
            <a:ext cx="12192000" cy="738664"/>
          </a:xfrm>
          <a:prstGeom prst="rect">
            <a:avLst/>
          </a:prstGeom>
          <a:solidFill>
            <a:schemeClr val="bg1"/>
          </a:solidFill>
          <a:ln w="57150">
            <a:noFill/>
          </a:ln>
        </p:spPr>
        <p:txBody>
          <a:bodyPr wrap="square" lIns="91440" tIns="45720" rIns="91440" bIns="45720" anchor="t">
            <a:spAutoFit/>
          </a:bodyPr>
          <a:lstStyle/>
          <a:p>
            <a:pPr algn="ctr"/>
            <a:r>
              <a:rPr lang="pt-BR" sz="1400" b="1" dirty="0">
                <a:solidFill>
                  <a:schemeClr val="tx1">
                    <a:lumMod val="50000"/>
                    <a:lumOff val="50000"/>
                  </a:schemeClr>
                </a:solidFill>
                <a:effectLst/>
                <a:latin typeface="Dosis-Book"/>
              </a:rPr>
              <a:t>GRÁFICO 2</a:t>
            </a:r>
            <a:r>
              <a:rPr lang="en-GB" sz="1400" b="1" dirty="0">
                <a:solidFill>
                  <a:schemeClr val="tx1">
                    <a:lumMod val="50000"/>
                    <a:lumOff val="50000"/>
                  </a:schemeClr>
                </a:solidFill>
                <a:effectLst/>
                <a:latin typeface="Dosis-Book"/>
              </a:rPr>
              <a:t> </a:t>
            </a:r>
            <a:br>
              <a:rPr lang="en-GB" b="1" dirty="0">
                <a:effectLst/>
                <a:latin typeface="Dosis-Book"/>
              </a:rPr>
            </a:br>
            <a:r>
              <a:rPr lang="pt-BR" sz="1600" b="1" dirty="0">
                <a:solidFill>
                  <a:schemeClr val="accent6">
                    <a:lumMod val="50000"/>
                  </a:schemeClr>
                </a:solidFill>
                <a:latin typeface="Dosis-Book"/>
              </a:rPr>
              <a:t>Quantidade Mensal de Notas Fiscais Eletrônicas emitidas em Niterói</a:t>
            </a:r>
          </a:p>
          <a:p>
            <a:pPr algn="ctr"/>
            <a:r>
              <a:rPr lang="pt-BR" sz="1100" dirty="0">
                <a:solidFill>
                  <a:schemeClr val="tx1">
                    <a:lumMod val="50000"/>
                    <a:lumOff val="50000"/>
                  </a:schemeClr>
                </a:solidFill>
                <a:latin typeface="Dosis-Book"/>
              </a:rPr>
              <a:t>Consolidado Mensal 1º Trimestre de 2024 </a:t>
            </a:r>
            <a:r>
              <a:rPr lang="pt-BR" sz="1100" spc="50" dirty="0">
                <a:solidFill>
                  <a:schemeClr val="tx1">
                    <a:lumMod val="50000"/>
                    <a:lumOff val="50000"/>
                  </a:schemeClr>
                </a:solidFill>
                <a:latin typeface="Dosis-Book"/>
              </a:rPr>
              <a:t>| Todos os Segmentos Econômicos </a:t>
            </a:r>
            <a:endParaRPr lang="pt-BR" sz="1100" dirty="0">
              <a:solidFill>
                <a:schemeClr val="tx1">
                  <a:lumMod val="50000"/>
                  <a:lumOff val="50000"/>
                </a:schemeClr>
              </a:solidFill>
              <a:latin typeface="Dosis-Book"/>
            </a:endParaRPr>
          </a:p>
        </p:txBody>
      </p:sp>
      <p:sp>
        <p:nvSpPr>
          <p:cNvPr id="26" name="TextBox 25">
            <a:extLst>
              <a:ext uri="{FF2B5EF4-FFF2-40B4-BE49-F238E27FC236}">
                <a16:creationId xmlns:a16="http://schemas.microsoft.com/office/drawing/2014/main" id="{72254A40-B8E1-440D-99C0-39C802FE73AA}"/>
              </a:ext>
            </a:extLst>
          </p:cNvPr>
          <p:cNvSpPr txBox="1"/>
          <p:nvPr/>
        </p:nvSpPr>
        <p:spPr>
          <a:xfrm>
            <a:off x="1301309" y="5314330"/>
            <a:ext cx="5813475" cy="200055"/>
          </a:xfrm>
          <a:prstGeom prst="rect">
            <a:avLst/>
          </a:prstGeom>
          <a:noFill/>
        </p:spPr>
        <p:txBody>
          <a:bodyPr wrap="square">
            <a:spAutoFit/>
          </a:bodyPr>
          <a:lstStyle/>
          <a:p>
            <a:r>
              <a:rPr lang="pt-BR" sz="700" dirty="0">
                <a:solidFill>
                  <a:schemeClr val="tx1">
                    <a:lumMod val="50000"/>
                    <a:lumOff val="50000"/>
                  </a:schemeClr>
                </a:solidFill>
                <a:latin typeface="Dosis" pitchFamily="2" charset="77"/>
              </a:rPr>
              <a:t>Regime de Competência*</a:t>
            </a:r>
          </a:p>
        </p:txBody>
      </p:sp>
      <p:graphicFrame>
        <p:nvGraphicFramePr>
          <p:cNvPr id="17" name="Gráfico 16">
            <a:extLst>
              <a:ext uri="{FF2B5EF4-FFF2-40B4-BE49-F238E27FC236}">
                <a16:creationId xmlns:a16="http://schemas.microsoft.com/office/drawing/2014/main" id="{EFB4F09D-3359-AF82-8289-D3A3DC46A029}"/>
              </a:ext>
            </a:extLst>
          </p:cNvPr>
          <p:cNvGraphicFramePr>
            <a:graphicFrameLocks/>
          </p:cNvGraphicFramePr>
          <p:nvPr>
            <p:extLst>
              <p:ext uri="{D42A27DB-BD31-4B8C-83A1-F6EECF244321}">
                <p14:modId xmlns:p14="http://schemas.microsoft.com/office/powerpoint/2010/main" val="268698430"/>
              </p:ext>
            </p:extLst>
          </p:nvPr>
        </p:nvGraphicFramePr>
        <p:xfrm>
          <a:off x="1343286" y="2001086"/>
          <a:ext cx="5729520" cy="3155867"/>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413617" y="3412316"/>
            <a:ext cx="673967" cy="261610"/>
          </a:xfrm>
          <a:prstGeom prst="rect">
            <a:avLst/>
          </a:prstGeom>
          <a:noFill/>
        </p:spPr>
        <p:txBody>
          <a:bodyPr wrap="square" rtlCol="0">
            <a:spAutoFit/>
          </a:bodyPr>
          <a:lstStyle/>
          <a:p>
            <a:r>
              <a:rPr lang="pt-BR" sz="1100" b="1" dirty="0">
                <a:solidFill>
                  <a:srgbClr val="FF0000"/>
                </a:solidFill>
                <a:latin typeface="Dosis Regular"/>
                <a:cs typeface="Times New Roman" panose="02020603050405020304" pitchFamily="18" charset="0"/>
              </a:rPr>
              <a:t>-5,05%</a:t>
            </a:r>
          </a:p>
        </p:txBody>
      </p:sp>
      <p:sp>
        <p:nvSpPr>
          <p:cNvPr id="18" name="CaixaDeTexto 17"/>
          <p:cNvSpPr txBox="1"/>
          <p:nvPr/>
        </p:nvSpPr>
        <p:spPr>
          <a:xfrm>
            <a:off x="5247481" y="3108463"/>
            <a:ext cx="673967" cy="261610"/>
          </a:xfrm>
          <a:prstGeom prst="rect">
            <a:avLst/>
          </a:prstGeom>
          <a:noFill/>
        </p:spPr>
        <p:txBody>
          <a:bodyPr wrap="square" rtlCol="0">
            <a:spAutoFit/>
          </a:bodyPr>
          <a:lstStyle/>
          <a:p>
            <a:r>
              <a:rPr lang="pt-BR" sz="1100" b="1" dirty="0">
                <a:solidFill>
                  <a:srgbClr val="00B050"/>
                </a:solidFill>
                <a:latin typeface="Dosis Regular"/>
                <a:cs typeface="Times New Roman" panose="02020603050405020304" pitchFamily="18" charset="0"/>
              </a:rPr>
              <a:t>+8,20%</a:t>
            </a:r>
          </a:p>
        </p:txBody>
      </p:sp>
    </p:spTree>
    <p:extLst>
      <p:ext uri="{BB962C8B-B14F-4D97-AF65-F5344CB8AC3E}">
        <p14:creationId xmlns:p14="http://schemas.microsoft.com/office/powerpoint/2010/main" val="379182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1">
            <a:extLst>
              <a:ext uri="{FF2B5EF4-FFF2-40B4-BE49-F238E27FC236}">
                <a16:creationId xmlns:a16="http://schemas.microsoft.com/office/drawing/2014/main" id="{0BC23637-E77E-4625-B20B-C84F9EB906AF}"/>
              </a:ext>
            </a:extLst>
          </p:cNvPr>
          <p:cNvSpPr/>
          <p:nvPr/>
        </p:nvSpPr>
        <p:spPr>
          <a:xfrm>
            <a:off x="0" y="1260464"/>
            <a:ext cx="12206990" cy="2323245"/>
          </a:xfrm>
          <a:prstGeom prst="rect">
            <a:avLst/>
          </a:prstGeom>
          <a:solidFill>
            <a:srgbClr val="BEE0CA"/>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1EC4D25-90C4-4FAD-83E9-5BC40543DE9F}"/>
              </a:ext>
            </a:extLst>
          </p:cNvPr>
          <p:cNvSpPr/>
          <p:nvPr/>
        </p:nvSpPr>
        <p:spPr>
          <a:xfrm>
            <a:off x="11662347" y="6461510"/>
            <a:ext cx="544643" cy="411480"/>
          </a:xfrm>
          <a:prstGeom prst="rect">
            <a:avLst/>
          </a:prstGeom>
          <a:solidFill>
            <a:srgbClr val="05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a:extLst>
              <a:ext uri="{FF2B5EF4-FFF2-40B4-BE49-F238E27FC236}">
                <a16:creationId xmlns:a16="http://schemas.microsoft.com/office/drawing/2014/main" id="{983CBD04-F9C3-4157-AF3D-A3C3C6327A68}"/>
              </a:ext>
            </a:extLst>
          </p:cNvPr>
          <p:cNvCxnSpPr>
            <a:cxnSpLocks/>
          </p:cNvCxnSpPr>
          <p:nvPr/>
        </p:nvCxnSpPr>
        <p:spPr>
          <a:xfrm flipV="1">
            <a:off x="11557416" y="6350832"/>
            <a:ext cx="0" cy="522158"/>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1AB983C9-8391-473D-AE18-6061172EAD70}"/>
              </a:ext>
            </a:extLst>
          </p:cNvPr>
          <p:cNvCxnSpPr>
            <a:cxnSpLocks/>
          </p:cNvCxnSpPr>
          <p:nvPr/>
        </p:nvCxnSpPr>
        <p:spPr>
          <a:xfrm>
            <a:off x="11557416" y="6350832"/>
            <a:ext cx="634584" cy="0"/>
          </a:xfrm>
          <a:prstGeom prst="line">
            <a:avLst/>
          </a:prstGeom>
          <a:ln>
            <a:solidFill>
              <a:srgbClr val="3A7B51"/>
            </a:solidFill>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DF9E6165-475F-4AC2-AD8E-FEBDC47CCD38}"/>
              </a:ext>
            </a:extLst>
          </p:cNvPr>
          <p:cNvSpPr txBox="1"/>
          <p:nvPr/>
        </p:nvSpPr>
        <p:spPr>
          <a:xfrm>
            <a:off x="11777668" y="6438044"/>
            <a:ext cx="529651" cy="461665"/>
          </a:xfrm>
          <a:prstGeom prst="rect">
            <a:avLst/>
          </a:prstGeom>
          <a:noFill/>
        </p:spPr>
        <p:txBody>
          <a:bodyPr wrap="square" rtlCol="0">
            <a:spAutoFit/>
          </a:bodyPr>
          <a:lstStyle/>
          <a:p>
            <a:r>
              <a:rPr lang="pt-BR" sz="2400" b="1">
                <a:solidFill>
                  <a:schemeClr val="bg1"/>
                </a:solidFill>
              </a:rPr>
              <a:t>9</a:t>
            </a:r>
          </a:p>
        </p:txBody>
      </p:sp>
      <p:sp>
        <p:nvSpPr>
          <p:cNvPr id="37" name="TextBox 36">
            <a:extLst>
              <a:ext uri="{FF2B5EF4-FFF2-40B4-BE49-F238E27FC236}">
                <a16:creationId xmlns:a16="http://schemas.microsoft.com/office/drawing/2014/main" id="{6F116AA8-4FBB-4BA2-8505-560442DDD6E6}"/>
              </a:ext>
            </a:extLst>
          </p:cNvPr>
          <p:cNvSpPr txBox="1"/>
          <p:nvPr/>
        </p:nvSpPr>
        <p:spPr>
          <a:xfrm>
            <a:off x="194465" y="1342303"/>
            <a:ext cx="11803067" cy="2159566"/>
          </a:xfrm>
          <a:prstGeom prst="rect">
            <a:avLst/>
          </a:prstGeom>
          <a:noFill/>
        </p:spPr>
        <p:txBody>
          <a:bodyPr wrap="square" lIns="91440" tIns="45720" rIns="91440" bIns="45720" anchor="t">
            <a:spAutoFit/>
          </a:bodyPr>
          <a:lstStyle/>
          <a:p>
            <a:pPr algn="just">
              <a:lnSpc>
                <a:spcPct val="150000"/>
              </a:lnSpc>
              <a:spcAft>
                <a:spcPts val="1000"/>
              </a:spcAft>
            </a:pPr>
            <a:r>
              <a:rPr lang="pt-BR" sz="1400" dirty="0">
                <a:effectLst/>
                <a:latin typeface="Dosis-Book"/>
                <a:ea typeface="Calibri" panose="020F0502020204030204" pitchFamily="34" charset="0"/>
                <a:cs typeface="Times New Roman"/>
              </a:rPr>
              <a:t>A análise do </a:t>
            </a:r>
            <a:r>
              <a:rPr lang="pt-BR" sz="1400" b="1" dirty="0">
                <a:effectLst/>
                <a:latin typeface="Dosis-Book"/>
                <a:ea typeface="Calibri" panose="020F0502020204030204" pitchFamily="34" charset="0"/>
                <a:cs typeface="Times New Roman"/>
              </a:rPr>
              <a:t>Gráfico </a:t>
            </a:r>
            <a:r>
              <a:rPr lang="pt-BR" sz="1400" b="1" dirty="0">
                <a:latin typeface="Dosis-Book"/>
                <a:ea typeface="Calibri" panose="020F0502020204030204" pitchFamily="34" charset="0"/>
                <a:cs typeface="Times New Roman"/>
              </a:rPr>
              <a:t>3</a:t>
            </a:r>
            <a:r>
              <a:rPr lang="pt-BR" sz="1400" dirty="0">
                <a:effectLst/>
                <a:latin typeface="Dosis-Book"/>
                <a:ea typeface="Calibri" panose="020F0502020204030204" pitchFamily="34" charset="0"/>
                <a:cs typeface="Times New Roman"/>
              </a:rPr>
              <a:t> mostra </a:t>
            </a:r>
            <a:r>
              <a:rPr lang="pt-BR" sz="1400" dirty="0">
                <a:latin typeface="Dosis-Book"/>
                <a:ea typeface="Calibri" panose="020F0502020204030204" pitchFamily="34" charset="0"/>
                <a:cs typeface="Times New Roman"/>
              </a:rPr>
              <a:t>a</a:t>
            </a:r>
            <a:r>
              <a:rPr lang="pt-BR" sz="1400" dirty="0">
                <a:effectLst/>
                <a:latin typeface="Dosis-Book"/>
                <a:ea typeface="Calibri" panose="020F0502020204030204" pitchFamily="34" charset="0"/>
                <a:cs typeface="Times New Roman"/>
              </a:rPr>
              <a:t> evolução mensal do movimento econômico de Niterói ao longo dos últimos </a:t>
            </a:r>
            <a:r>
              <a:rPr lang="pt-BR" sz="1400" dirty="0">
                <a:latin typeface="Dosis-Book"/>
                <a:ea typeface="Calibri" panose="020F0502020204030204" pitchFamily="34" charset="0"/>
                <a:cs typeface="Times New Roman"/>
              </a:rPr>
              <a:t>24</a:t>
            </a:r>
            <a:r>
              <a:rPr lang="pt-BR" sz="1400" dirty="0">
                <a:effectLst/>
                <a:latin typeface="Dosis-Book"/>
                <a:ea typeface="Calibri" panose="020F0502020204030204" pitchFamily="34" charset="0"/>
                <a:cs typeface="Times New Roman"/>
              </a:rPr>
              <a:t> meses, baseado no montante de transações realizadas com Notas Fiscais Eletrônicas.</a:t>
            </a:r>
            <a:r>
              <a:rPr lang="pt-BR" sz="1400" dirty="0">
                <a:latin typeface="Dosis-Book"/>
                <a:ea typeface="Calibri" panose="020F0502020204030204" pitchFamily="34" charset="0"/>
                <a:cs typeface="Times New Roman"/>
              </a:rPr>
              <a:t> </a:t>
            </a:r>
            <a:endParaRPr lang="pt-PT" sz="1400" dirty="0">
              <a:latin typeface="Dosis-Book"/>
            </a:endParaRPr>
          </a:p>
          <a:p>
            <a:pPr algn="just">
              <a:lnSpc>
                <a:spcPct val="150000"/>
              </a:lnSpc>
              <a:spcAft>
                <a:spcPts val="1000"/>
              </a:spcAft>
            </a:pPr>
            <a:r>
              <a:rPr lang="en-US" sz="1400" dirty="0" err="1">
                <a:effectLst/>
                <a:latin typeface="Dosis-Book"/>
                <a:ea typeface="Calibri" panose="020F0502020204030204" pitchFamily="34" charset="0"/>
                <a:cs typeface="Times New Roman"/>
              </a:rPr>
              <a:t>C</a:t>
            </a:r>
            <a:r>
              <a:rPr lang="en-US" sz="1400" dirty="0" err="1">
                <a:latin typeface="Dosis-Book"/>
                <a:ea typeface="Calibri" panose="020F0502020204030204" pitchFamily="34" charset="0"/>
                <a:cs typeface="Times New Roman"/>
              </a:rPr>
              <a:t>onforme</a:t>
            </a:r>
            <a:r>
              <a:rPr lang="en-US" sz="1400" dirty="0">
                <a:latin typeface="Dosis-Book"/>
                <a:ea typeface="Calibri" panose="020F0502020204030204" pitchFamily="34" charset="0"/>
                <a:cs typeface="Times New Roman"/>
              </a:rPr>
              <a:t> se </a:t>
            </a:r>
            <a:r>
              <a:rPr lang="en-US" sz="1400" dirty="0" err="1">
                <a:latin typeface="Dosis-Book"/>
                <a:ea typeface="Calibri" panose="020F0502020204030204" pitchFamily="34" charset="0"/>
                <a:cs typeface="Times New Roman"/>
              </a:rPr>
              <a:t>verifica</a:t>
            </a:r>
            <a:r>
              <a:rPr lang="en-US" sz="1400" dirty="0">
                <a:latin typeface="Dosis-Book"/>
                <a:ea typeface="Calibri" panose="020F0502020204030204" pitchFamily="34" charset="0"/>
                <a:cs typeface="Times New Roman"/>
              </a:rPr>
              <a:t>, o </a:t>
            </a:r>
            <a:r>
              <a:rPr lang="en-US" sz="1400" dirty="0" err="1">
                <a:latin typeface="Dosis-Book"/>
                <a:ea typeface="Calibri" panose="020F0502020204030204" pitchFamily="34" charset="0"/>
                <a:cs typeface="Times New Roman"/>
              </a:rPr>
              <a:t>setor</a:t>
            </a:r>
            <a:r>
              <a:rPr lang="en-US" sz="1400" dirty="0">
                <a:latin typeface="Dosis-Book"/>
                <a:ea typeface="Calibri" panose="020F0502020204030204" pitchFamily="34" charset="0"/>
                <a:cs typeface="Times New Roman"/>
              </a:rPr>
              <a:t> de </a:t>
            </a:r>
            <a:r>
              <a:rPr lang="en-US" sz="1400" dirty="0" err="1">
                <a:latin typeface="Dosis-Book"/>
                <a:ea typeface="Calibri" panose="020F0502020204030204" pitchFamily="34" charset="0"/>
                <a:cs typeface="Times New Roman"/>
              </a:rPr>
              <a:t>serviços</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apresentou</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resultados</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superiores</a:t>
            </a:r>
            <a:r>
              <a:rPr lang="en-US" sz="1400" dirty="0">
                <a:latin typeface="Dosis-Book"/>
                <a:ea typeface="Calibri" panose="020F0502020204030204" pitchFamily="34" charset="0"/>
                <a:cs typeface="Times New Roman"/>
              </a:rPr>
              <a:t> a 700 mil </a:t>
            </a:r>
            <a:r>
              <a:rPr lang="en-US" sz="1400" dirty="0" err="1">
                <a:latin typeface="Dosis-Book"/>
                <a:ea typeface="Calibri" panose="020F0502020204030204" pitchFamily="34" charset="0"/>
                <a:cs typeface="Times New Roman"/>
              </a:rPr>
              <a:t>emissões</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mensais</a:t>
            </a:r>
            <a:r>
              <a:rPr lang="en-US" sz="1400" dirty="0">
                <a:latin typeface="Dosis-Book"/>
                <a:ea typeface="Calibri" panose="020F0502020204030204" pitchFamily="34" charset="0"/>
                <a:cs typeface="Times New Roman"/>
              </a:rPr>
              <a:t> de </a:t>
            </a:r>
            <a:r>
              <a:rPr lang="en-US" sz="1400" dirty="0" err="1">
                <a:latin typeface="Dosis-Book"/>
                <a:ea typeface="Calibri" panose="020F0502020204030204" pitchFamily="34" charset="0"/>
                <a:cs typeface="Times New Roman"/>
              </a:rPr>
              <a:t>Notas</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Fiscais</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em</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praticamente</a:t>
            </a:r>
            <a:r>
              <a:rPr lang="en-US" sz="1400" dirty="0">
                <a:latin typeface="Dosis-Book"/>
                <a:ea typeface="Calibri" panose="020F0502020204030204" pitchFamily="34" charset="0"/>
                <a:cs typeface="Times New Roman"/>
              </a:rPr>
              <a:t> </a:t>
            </a:r>
            <a:r>
              <a:rPr lang="en-US" sz="1400" dirty="0" err="1">
                <a:latin typeface="Dosis-Book"/>
                <a:ea typeface="Calibri" panose="020F0502020204030204" pitchFamily="34" charset="0"/>
                <a:cs typeface="Times New Roman"/>
              </a:rPr>
              <a:t>todo</a:t>
            </a:r>
            <a:r>
              <a:rPr lang="en-US" sz="1400" dirty="0">
                <a:latin typeface="Dosis-Book"/>
                <a:ea typeface="Calibri" panose="020F0502020204030204" pitchFamily="34" charset="0"/>
                <a:cs typeface="Times New Roman"/>
              </a:rPr>
              <a:t> o </a:t>
            </a:r>
            <a:r>
              <a:rPr lang="pt-BR" sz="1400" dirty="0">
                <a:latin typeface="Dosis-Book"/>
                <a:ea typeface="Calibri" panose="020F0502020204030204" pitchFamily="34" charset="0"/>
                <a:cs typeface="Times New Roman"/>
              </a:rPr>
              <a:t>2</a:t>
            </a:r>
            <a:r>
              <a:rPr lang="pt-BR" sz="1400" dirty="0">
                <a:latin typeface="Dosis-Book"/>
              </a:rPr>
              <a:t>º </a:t>
            </a:r>
            <a:r>
              <a:rPr lang="en-US" sz="1400" dirty="0" err="1">
                <a:latin typeface="Dosis-Book"/>
                <a:cs typeface="Times New Roman"/>
              </a:rPr>
              <a:t>semestre</a:t>
            </a:r>
            <a:r>
              <a:rPr lang="en-US" sz="1400" dirty="0">
                <a:latin typeface="Dosis-Book"/>
                <a:cs typeface="Times New Roman"/>
              </a:rPr>
              <a:t>/2022</a:t>
            </a:r>
            <a:r>
              <a:rPr lang="en-US" sz="1400" dirty="0">
                <a:latin typeface="Dosis-Book"/>
                <a:ea typeface="Calibri" panose="020F0502020204030204" pitchFamily="34" charset="0"/>
                <a:cs typeface="Times New Roman"/>
              </a:rPr>
              <a:t>. </a:t>
            </a:r>
            <a:r>
              <a:rPr lang="pt-BR" sz="1400" dirty="0">
                <a:latin typeface="Dosis-Book"/>
                <a:ea typeface="Calibri" panose="020F0502020204030204" pitchFamily="34" charset="0"/>
                <a:cs typeface="Times New Roman"/>
              </a:rPr>
              <a:t>Em 2023, verificou-se emissão abaixo de 700 mil nos dois primeiros meses do ano. Já em junho/2023, o setor ostentou o melhor resultado da série, seguido dos meses de maio/2023 e dezembro/2023, períodos em que foi verificada a emissão superior a 800 mil Notas Fiscais Eletrônicas mensais. </a:t>
            </a:r>
            <a:endParaRPr lang="en-US" sz="1400" dirty="0">
              <a:effectLst/>
              <a:latin typeface="Dosis-Book"/>
              <a:ea typeface="Calibri" panose="020F0502020204030204" pitchFamily="34" charset="0"/>
              <a:cs typeface="Calibri" panose="020F0502020204030204"/>
            </a:endParaRPr>
          </a:p>
        </p:txBody>
      </p:sp>
      <p:sp>
        <p:nvSpPr>
          <p:cNvPr id="41" name="TextBox 40">
            <a:extLst>
              <a:ext uri="{FF2B5EF4-FFF2-40B4-BE49-F238E27FC236}">
                <a16:creationId xmlns:a16="http://schemas.microsoft.com/office/drawing/2014/main" id="{2356BDF8-4F8F-40D2-91C7-A8E68E974EEF}"/>
              </a:ext>
            </a:extLst>
          </p:cNvPr>
          <p:cNvSpPr txBox="1"/>
          <p:nvPr/>
        </p:nvSpPr>
        <p:spPr>
          <a:xfrm>
            <a:off x="1" y="449979"/>
            <a:ext cx="12206990" cy="723275"/>
          </a:xfrm>
          <a:prstGeom prst="rect">
            <a:avLst/>
          </a:prstGeom>
          <a:solidFill>
            <a:srgbClr val="FFFFFF"/>
          </a:solidFill>
          <a:ln w="50800">
            <a:noFill/>
          </a:ln>
        </p:spPr>
        <p:txBody>
          <a:bodyPr wrap="square" lIns="91440" tIns="45720" rIns="91440" bIns="45720" anchor="t">
            <a:spAutoFit/>
          </a:bodyPr>
          <a:lstStyle/>
          <a:p>
            <a:pPr algn="ctr">
              <a:defRPr sz="1400" b="0" i="0" u="none" strike="noStrike" kern="1200" spc="0" baseline="0">
                <a:solidFill>
                  <a:prstClr val="black">
                    <a:lumMod val="65000"/>
                    <a:lumOff val="35000"/>
                  </a:prstClr>
                </a:solidFill>
                <a:latin typeface="+mn-lt"/>
                <a:ea typeface="+mn-ea"/>
                <a:cs typeface="+mn-cs"/>
              </a:defRPr>
            </a:pPr>
            <a:r>
              <a:rPr lang="pt-BR" sz="1400" b="1" dirty="0">
                <a:solidFill>
                  <a:schemeClr val="tx1">
                    <a:lumMod val="50000"/>
                    <a:lumOff val="50000"/>
                  </a:schemeClr>
                </a:solidFill>
                <a:latin typeface="Dosis-Book"/>
              </a:rPr>
              <a:t>GRÁFICO</a:t>
            </a:r>
            <a:r>
              <a:rPr lang="pt-BR" sz="1400" b="1" baseline="0" dirty="0">
                <a:solidFill>
                  <a:schemeClr val="tx1">
                    <a:lumMod val="50000"/>
                    <a:lumOff val="50000"/>
                  </a:schemeClr>
                </a:solidFill>
                <a:latin typeface="Dosis-Book"/>
              </a:rPr>
              <a:t> 3</a:t>
            </a:r>
          </a:p>
          <a:p>
            <a:pPr algn="ctr">
              <a:defRPr sz="1400" b="0" i="0" u="none" strike="noStrike" kern="1200" spc="0" baseline="0">
                <a:solidFill>
                  <a:prstClr val="black">
                    <a:lumMod val="65000"/>
                    <a:lumOff val="35000"/>
                  </a:prstClr>
                </a:solidFill>
                <a:latin typeface="+mn-lt"/>
                <a:ea typeface="+mn-ea"/>
                <a:cs typeface="+mn-cs"/>
              </a:defRPr>
            </a:pPr>
            <a:r>
              <a:rPr lang="pt-BR" sz="1600" b="1" dirty="0">
                <a:solidFill>
                  <a:schemeClr val="accent6">
                    <a:lumMod val="50000"/>
                  </a:schemeClr>
                </a:solidFill>
                <a:latin typeface="Dosis-Book"/>
              </a:rPr>
              <a:t>Quantidade Mensal de Notas Fiscais Emitidas</a:t>
            </a:r>
            <a:br>
              <a:rPr lang="pt-BR" sz="1100" dirty="0">
                <a:latin typeface="Dosis-Book"/>
              </a:rPr>
            </a:br>
            <a:r>
              <a:rPr lang="pt-BR" sz="1100" dirty="0">
                <a:solidFill>
                  <a:schemeClr val="tx1">
                    <a:lumMod val="50000"/>
                    <a:lumOff val="50000"/>
                  </a:schemeClr>
                </a:solidFill>
                <a:latin typeface="Dosis-Book"/>
              </a:rPr>
              <a:t>Consolidado mensal de abril/2022 a março/2024 (24 meses) | Todos os Segmentos Econômicos</a:t>
            </a:r>
          </a:p>
        </p:txBody>
      </p:sp>
      <p:sp>
        <p:nvSpPr>
          <p:cNvPr id="14" name="TextBox 13">
            <a:extLst>
              <a:ext uri="{FF2B5EF4-FFF2-40B4-BE49-F238E27FC236}">
                <a16:creationId xmlns:a16="http://schemas.microsoft.com/office/drawing/2014/main" id="{811A7060-5899-4A70-8CB9-0FAB835967AE}"/>
              </a:ext>
            </a:extLst>
          </p:cNvPr>
          <p:cNvSpPr txBox="1"/>
          <p:nvPr/>
        </p:nvSpPr>
        <p:spPr>
          <a:xfrm>
            <a:off x="194466" y="6557986"/>
            <a:ext cx="6179126" cy="200055"/>
          </a:xfrm>
          <a:prstGeom prst="rect">
            <a:avLst/>
          </a:prstGeom>
          <a:noFill/>
        </p:spPr>
        <p:txBody>
          <a:bodyPr wrap="square">
            <a:spAutoFit/>
          </a:bodyPr>
          <a:lstStyle/>
          <a:p>
            <a:r>
              <a:rPr lang="pt-BR" sz="700">
                <a:solidFill>
                  <a:schemeClr val="tx1">
                    <a:lumMod val="50000"/>
                    <a:lumOff val="50000"/>
                  </a:schemeClr>
                </a:solidFill>
                <a:latin typeface="Dosis-Book"/>
              </a:rPr>
              <a:t>Regime de Competência*</a:t>
            </a:r>
            <a:endParaRPr lang="pt-BR" sz="700">
              <a:solidFill>
                <a:schemeClr val="tx1">
                  <a:lumMod val="50000"/>
                  <a:lumOff val="50000"/>
                </a:schemeClr>
              </a:solidFill>
            </a:endParaRPr>
          </a:p>
        </p:txBody>
      </p:sp>
      <p:graphicFrame>
        <p:nvGraphicFramePr>
          <p:cNvPr id="12" name="Gráfico 11">
            <a:extLst>
              <a:ext uri="{FF2B5EF4-FFF2-40B4-BE49-F238E27FC236}">
                <a16:creationId xmlns:a16="http://schemas.microsoft.com/office/drawing/2014/main" id="{C81D27EF-8243-5060-DB05-85C9D5B6516E}"/>
              </a:ext>
            </a:extLst>
          </p:cNvPr>
          <p:cNvGraphicFramePr>
            <a:graphicFrameLocks/>
          </p:cNvGraphicFramePr>
          <p:nvPr>
            <p:extLst>
              <p:ext uri="{D42A27DB-BD31-4B8C-83A1-F6EECF244321}">
                <p14:modId xmlns:p14="http://schemas.microsoft.com/office/powerpoint/2010/main" val="1406883842"/>
              </p:ext>
            </p:extLst>
          </p:nvPr>
        </p:nvGraphicFramePr>
        <p:xfrm>
          <a:off x="86413" y="3772104"/>
          <a:ext cx="12034166" cy="2540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823427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3A7B51"/>
            </a:gs>
            <a:gs pos="50000">
              <a:srgbClr val="056435">
                <a:shade val="67500"/>
                <a:satMod val="115000"/>
              </a:srgbClr>
            </a:gs>
            <a:gs pos="100000">
              <a:srgbClr val="00542A"/>
            </a:gs>
          </a:gsLst>
          <a:lin ang="0" scaled="1"/>
          <a:tileRect/>
        </a:gra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Boletim de Movimento Econômico - Quarto Trimestre 2022" id="{859FBA33-0D6D-D041-82BE-AA5411B1EED6}" vid="{645277EF-8988-AA49-8EAB-6854B5484C9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do Office</Template>
  <TotalTime>1639</TotalTime>
  <Words>6026</Words>
  <Application>Microsoft Office PowerPoint</Application>
  <PresentationFormat>Widescreen</PresentationFormat>
  <Paragraphs>426</Paragraphs>
  <Slides>34</Slides>
  <Notes>5</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34</vt:i4>
      </vt:variant>
    </vt:vector>
  </HeadingPairs>
  <TitlesOfParts>
    <vt:vector size="43" baseType="lpstr">
      <vt:lpstr>Arial</vt:lpstr>
      <vt:lpstr>Calibri</vt:lpstr>
      <vt:lpstr>Calibri Light</vt:lpstr>
      <vt:lpstr>Dosis</vt:lpstr>
      <vt:lpstr>Dosis Regular</vt:lpstr>
      <vt:lpstr>Dosis-Book</vt:lpstr>
      <vt:lpstr>Times New Roman</vt:lpstr>
      <vt:lpstr>Tema do Office</vt:lpstr>
      <vt:lpstr>Planilha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FICHA TÉCNICA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Raffaela Fiuza</dc:creator>
  <cp:lastModifiedBy>Marilia Sorrini Peres Ortiz</cp:lastModifiedBy>
  <cp:revision>578</cp:revision>
  <dcterms:created xsi:type="dcterms:W3CDTF">2023-01-17T14:06:35Z</dcterms:created>
  <dcterms:modified xsi:type="dcterms:W3CDTF">2024-05-09T13:32:44Z</dcterms:modified>
</cp:coreProperties>
</file>